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5"/>
  </p:notesMasterIdLst>
  <p:sldIdLst>
    <p:sldId id="256" r:id="rId3"/>
    <p:sldId id="258" r:id="rId4"/>
    <p:sldId id="257" r:id="rId5"/>
    <p:sldId id="259" r:id="rId6"/>
    <p:sldId id="262" r:id="rId7"/>
    <p:sldId id="265" r:id="rId8"/>
    <p:sldId id="270" r:id="rId9"/>
    <p:sldId id="269" r:id="rId10"/>
    <p:sldId id="271" r:id="rId11"/>
    <p:sldId id="272" r:id="rId12"/>
    <p:sldId id="273" r:id="rId13"/>
    <p:sldId id="274" r:id="rId14"/>
    <p:sldId id="291" r:id="rId15"/>
    <p:sldId id="292" r:id="rId16"/>
    <p:sldId id="293" r:id="rId17"/>
    <p:sldId id="294" r:id="rId18"/>
    <p:sldId id="295" r:id="rId19"/>
    <p:sldId id="296" r:id="rId20"/>
    <p:sldId id="297" r:id="rId21"/>
    <p:sldId id="289" r:id="rId22"/>
    <p:sldId id="298" r:id="rId23"/>
    <p:sldId id="288" r:id="rId24"/>
  </p:sldIdLst>
  <p:sldSz cx="9144000" cy="5143500" type="screen16x9"/>
  <p:notesSz cx="6858000" cy="9144000"/>
  <p:embeddedFontLst>
    <p:embeddedFont>
      <p:font typeface="Fira Sans Condensed" panose="020B0503050000020004" pitchFamily="34" charset="0"/>
      <p:regular r:id="rId26"/>
      <p:bold r:id="rId27"/>
      <p:italic r:id="rId28"/>
      <p:boldItalic r:id="rId29"/>
    </p:embeddedFont>
    <p:embeddedFont>
      <p:font typeface="Fira Sans Condensed Light" panose="020B0403050000020004" pitchFamily="34" charset="0"/>
      <p:regular r:id="rId30"/>
      <p:bold r:id="rId31"/>
      <p:italic r:id="rId32"/>
      <p:boldItalic r:id="rId33"/>
    </p:embeddedFont>
    <p:embeddedFont>
      <p:font typeface="Freestyle Script" panose="030804020302050B0404" pitchFamily="66" charset="0"/>
      <p:regular r:id="rId34"/>
    </p:embeddedFont>
    <p:embeddedFont>
      <p:font typeface="Proxima Nova" panose="020B0604020202020204" charset="0"/>
      <p:regular r:id="rId35"/>
      <p:bold r:id="rId36"/>
      <p:italic r:id="rId37"/>
      <p:boldItalic r:id="rId38"/>
    </p:embeddedFont>
    <p:embeddedFont>
      <p:font typeface="Proxima Nova Semibold" panose="020B0604020202020204" charset="0"/>
      <p:regular r:id="rId39"/>
      <p:bold r:id="rId40"/>
      <p:boldItalic r:id="rId41"/>
    </p:embeddedFont>
    <p:embeddedFont>
      <p:font typeface="Rajdhani" panose="020B0604020202020204" charset="0"/>
      <p:regular r:id="rId42"/>
      <p:bold r:id="rId43"/>
    </p:embeddedFont>
    <p:embeddedFont>
      <p:font typeface="Roboto Condensed Light" panose="02000000000000000000" pitchFamily="2" charset="0"/>
      <p:regular r:id="rId44"/>
      <p: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C8088C-E366-48F3-B38A-94BE4B0BF57D}">
  <a:tblStyle styleId="{34C8088C-E366-48F3-B38A-94BE4B0BF57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2"/>
      </p:cViewPr>
      <p:guideLst>
        <p:guide orient="horz" pos="625"/>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g708a6ee8a1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708a6ee8a1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6bcecd75ae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6bcecd75a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6bcecd75ae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6bcecd75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22335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489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2906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48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4612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28727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16bcecd75a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16bcecd75a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289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87eb8680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87eb868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8a87eb868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8a87eb86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18a87eb8680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18a87eb8680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784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1"/>
        <p:cNvGrpSpPr/>
        <p:nvPr/>
      </p:nvGrpSpPr>
      <p:grpSpPr>
        <a:xfrm>
          <a:off x="0" y="0"/>
          <a:ext cx="0" cy="0"/>
          <a:chOff x="0" y="0"/>
          <a:chExt cx="0" cy="0"/>
        </a:xfrm>
      </p:grpSpPr>
      <p:sp>
        <p:nvSpPr>
          <p:cNvPr id="1462" name="Google Shape;1462;g18a87eb8680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3" name="Google Shape;1463;g18a87eb8680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08a6ee8a1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08a6ee8a1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8a87eb868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8a87eb868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8a87eb8680_0_4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8a87eb8680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6bcecd75a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6bcecd75a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16bcecd75ae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16bcecd75ae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6bcecd75a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6bcecd75ae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6bcecd75a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6bcecd75ae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pic>
        <p:nvPicPr>
          <p:cNvPr id="45" name="Google Shape;45;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6" name="Google Shape;46;p11"/>
          <p:cNvSpPr txBox="1">
            <a:spLocks noGrp="1"/>
          </p:cNvSpPr>
          <p:nvPr>
            <p:ph type="title" hasCustomPrompt="1"/>
          </p:nvPr>
        </p:nvSpPr>
        <p:spPr>
          <a:xfrm>
            <a:off x="311700" y="2062500"/>
            <a:ext cx="85206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255700"/>
            <a:ext cx="8520600" cy="5154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4634135" y="1434600"/>
            <a:ext cx="35328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699"/>
            </a:schemeClr>
          </a:solidFill>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spcBef>
                <a:spcPts val="0"/>
              </a:spcBef>
              <a:spcAft>
                <a:spcPts val="0"/>
              </a:spcAft>
              <a:buClr>
                <a:srgbClr val="191919"/>
              </a:buClr>
              <a:buSzPts val="1400"/>
              <a:buFont typeface="Roboto Condensed Light"/>
              <a:buChar char="■"/>
              <a:defRPr sz="1200"/>
            </a:lvl3pPr>
            <a:lvl4pPr marL="1828800" lvl="3" indent="-317500">
              <a:spcBef>
                <a:spcPts val="0"/>
              </a:spcBef>
              <a:spcAft>
                <a:spcPts val="0"/>
              </a:spcAft>
              <a:buClr>
                <a:srgbClr val="191919"/>
              </a:buClr>
              <a:buSzPts val="1400"/>
              <a:buFont typeface="Roboto Condensed Light"/>
              <a:buChar char="●"/>
              <a:defRPr sz="1200"/>
            </a:lvl4pPr>
            <a:lvl5pPr marL="2286000" lvl="4" indent="-317500">
              <a:spcBef>
                <a:spcPts val="0"/>
              </a:spcBef>
              <a:spcAft>
                <a:spcPts val="0"/>
              </a:spcAft>
              <a:buClr>
                <a:srgbClr val="191919"/>
              </a:buClr>
              <a:buSzPts val="1400"/>
              <a:buFont typeface="Roboto Condensed Light"/>
              <a:buChar char="○"/>
              <a:defRPr sz="1200"/>
            </a:lvl5pPr>
            <a:lvl6pPr marL="2743200" lvl="5" indent="-317500">
              <a:spcBef>
                <a:spcPts val="0"/>
              </a:spcBef>
              <a:spcAft>
                <a:spcPts val="0"/>
              </a:spcAft>
              <a:buClr>
                <a:srgbClr val="191919"/>
              </a:buClr>
              <a:buSzPts val="1400"/>
              <a:buFont typeface="Roboto Condensed Light"/>
              <a:buChar char="■"/>
              <a:defRPr sz="1200"/>
            </a:lvl6pPr>
            <a:lvl7pPr marL="3200400" lvl="6" indent="-317500">
              <a:spcBef>
                <a:spcPts val="0"/>
              </a:spcBef>
              <a:spcAft>
                <a:spcPts val="0"/>
              </a:spcAft>
              <a:buClr>
                <a:srgbClr val="191919"/>
              </a:buClr>
              <a:buSzPts val="1400"/>
              <a:buFont typeface="Roboto Condensed Light"/>
              <a:buChar char="●"/>
              <a:defRPr sz="1200"/>
            </a:lvl7pPr>
            <a:lvl8pPr marL="3657600" lvl="7" indent="-317500">
              <a:spcBef>
                <a:spcPts val="0"/>
              </a:spcBef>
              <a:spcAft>
                <a:spcPts val="0"/>
              </a:spcAft>
              <a:buClr>
                <a:srgbClr val="191919"/>
              </a:buClr>
              <a:buSzPts val="1400"/>
              <a:buFont typeface="Roboto Condensed Light"/>
              <a:buChar char="○"/>
              <a:defRPr sz="1200"/>
            </a:lvl8pPr>
            <a:lvl9pPr marL="4114800" lvl="8" indent="-317500">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subTitle" idx="1"/>
          </p:nvPr>
        </p:nvSpPr>
        <p:spPr>
          <a:xfrm flipH="1">
            <a:off x="55841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2" name="Google Shape;22;p5"/>
          <p:cNvSpPr txBox="1">
            <a:spLocks noGrp="1"/>
          </p:cNvSpPr>
          <p:nvPr>
            <p:ph type="subTitle" idx="2"/>
          </p:nvPr>
        </p:nvSpPr>
        <p:spPr>
          <a:xfrm flipH="1">
            <a:off x="50793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3" name="Google Shape;23;p5"/>
          <p:cNvSpPr txBox="1">
            <a:spLocks noGrp="1"/>
          </p:cNvSpPr>
          <p:nvPr>
            <p:ph type="subTitle" idx="3"/>
          </p:nvPr>
        </p:nvSpPr>
        <p:spPr>
          <a:xfrm flipH="1">
            <a:off x="1858635" y="2904500"/>
            <a:ext cx="1701300" cy="445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4" name="Google Shape;24;p5"/>
          <p:cNvSpPr txBox="1">
            <a:spLocks noGrp="1"/>
          </p:cNvSpPr>
          <p:nvPr>
            <p:ph type="subTitle" idx="4"/>
          </p:nvPr>
        </p:nvSpPr>
        <p:spPr>
          <a:xfrm flipH="1">
            <a:off x="1353800" y="3229525"/>
            <a:ext cx="2711100" cy="73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5" name="Google Shape;25;p5"/>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pic>
        <p:nvPicPr>
          <p:cNvPr id="27" name="Google Shape;27;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8" name="Google Shape;28;p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subTitle" idx="1"/>
          </p:nvPr>
        </p:nvSpPr>
        <p:spPr>
          <a:xfrm>
            <a:off x="2487163" y="1434600"/>
            <a:ext cx="3367800" cy="2274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2" name="Google Shape;32;p7"/>
          <p:cNvSpPr txBox="1">
            <a:spLocks noGrp="1"/>
          </p:cNvSpPr>
          <p:nvPr>
            <p:ph type="title"/>
          </p:nvPr>
        </p:nvSpPr>
        <p:spPr>
          <a:xfrm>
            <a:off x="6530228" y="1434600"/>
            <a:ext cx="1967100" cy="22743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sz="48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title"/>
          </p:nvPr>
        </p:nvSpPr>
        <p:spPr>
          <a:xfrm>
            <a:off x="2422250" y="1418700"/>
            <a:ext cx="4299600" cy="230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36"/>
        <p:cNvGrpSpPr/>
        <p:nvPr/>
      </p:nvGrpSpPr>
      <p:grpSpPr>
        <a:xfrm>
          <a:off x="0" y="0"/>
          <a:ext cx="0" cy="0"/>
          <a:chOff x="0" y="0"/>
          <a:chExt cx="0" cy="0"/>
        </a:xfrm>
      </p:grpSpPr>
      <p:pic>
        <p:nvPicPr>
          <p:cNvPr id="37" name="Google Shape;37;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8" name="Google Shape;38;p9"/>
          <p:cNvSpPr txBox="1">
            <a:spLocks noGrp="1"/>
          </p:cNvSpPr>
          <p:nvPr>
            <p:ph type="title"/>
          </p:nvPr>
        </p:nvSpPr>
        <p:spPr>
          <a:xfrm>
            <a:off x="522825" y="971850"/>
            <a:ext cx="3787800" cy="3199800"/>
          </a:xfrm>
          <a:prstGeom prst="rect">
            <a:avLst/>
          </a:prstGeom>
        </p:spPr>
        <p:txBody>
          <a:bodyPr spcFirstLastPara="1" wrap="square" lIns="91425" tIns="91425" rIns="91425" bIns="91425" anchor="ctr" anchorCtr="0">
            <a:noAutofit/>
          </a:bodyPr>
          <a:lstStyle>
            <a:lvl1pPr lvl="0" algn="r">
              <a:spcBef>
                <a:spcPts val="0"/>
              </a:spcBef>
              <a:spcAft>
                <a:spcPts val="0"/>
              </a:spcAft>
              <a:buSzPts val="4200"/>
              <a:buNone/>
              <a:defRPr sz="6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4799950" y="1954200"/>
            <a:ext cx="19401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title" idx="2" hasCustomPrompt="1"/>
          </p:nvPr>
        </p:nvSpPr>
        <p:spPr>
          <a:xfrm>
            <a:off x="4849170" y="1001125"/>
            <a:ext cx="2026800" cy="1814700"/>
          </a:xfrm>
          <a:prstGeom prst="rect">
            <a:avLst/>
          </a:prstGeom>
        </p:spPr>
        <p:txBody>
          <a:bodyPr spcFirstLastPara="1" wrap="square" lIns="91425" tIns="91425" rIns="91425" bIns="91425" anchor="t" anchorCtr="0">
            <a:noAutofit/>
          </a:bodyPr>
          <a:lstStyle>
            <a:lvl1pPr lvl="0" rtl="0">
              <a:spcBef>
                <a:spcPts val="0"/>
              </a:spcBef>
              <a:spcAft>
                <a:spcPts val="0"/>
              </a:spcAft>
              <a:buSzPts val="12000"/>
              <a:buNone/>
              <a:defRPr sz="14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1"/>
        <p:cNvGrpSpPr/>
        <p:nvPr/>
      </p:nvGrpSpPr>
      <p:grpSpPr>
        <a:xfrm>
          <a:off x="0" y="0"/>
          <a:ext cx="0" cy="0"/>
          <a:chOff x="0" y="0"/>
          <a:chExt cx="0" cy="0"/>
        </a:xfrm>
      </p:grpSpPr>
      <p:pic>
        <p:nvPicPr>
          <p:cNvPr id="42" name="Google Shape;42;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3" name="Google Shape;43;p10"/>
          <p:cNvSpPr txBox="1">
            <a:spLocks noGrp="1"/>
          </p:cNvSpPr>
          <p:nvPr>
            <p:ph type="title"/>
          </p:nvPr>
        </p:nvSpPr>
        <p:spPr>
          <a:xfrm>
            <a:off x="720100" y="1706850"/>
            <a:ext cx="2759700" cy="1729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45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1pPr>
            <a:lvl2pPr lvl="1">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2pPr>
            <a:lvl3pPr lvl="2">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3pPr>
            <a:lvl4pPr lvl="3">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4pPr>
            <a:lvl5pPr lvl="4">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5pPr>
            <a:lvl6pPr lvl="5">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6pPr>
            <a:lvl7pPr lvl="6">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7pPr>
            <a:lvl8pPr lvl="7">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8pPr>
            <a:lvl9pPr lvl="8">
              <a:spcBef>
                <a:spcPts val="0"/>
              </a:spcBef>
              <a:spcAft>
                <a:spcPts val="0"/>
              </a:spcAft>
              <a:buClr>
                <a:schemeClr val="lt2"/>
              </a:buClr>
              <a:buSzPts val="2800"/>
              <a:buFont typeface="Rajdhani"/>
              <a:buNone/>
              <a:defRPr sz="2800" b="1">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1pPr>
            <a:lvl2pPr marL="914400" lvl="1"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2pPr>
            <a:lvl3pPr marL="1371600" lvl="2"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3pPr>
            <a:lvl4pPr marL="1828800" lvl="3"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4pPr>
            <a:lvl5pPr marL="2286000" lvl="4"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5pPr>
            <a:lvl6pPr marL="2743200" lvl="5"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6pPr>
            <a:lvl7pPr marL="3200400" lvl="6"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7pPr>
            <a:lvl8pPr marL="3657600" lvl="7"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8pPr>
            <a:lvl9pPr marL="4114800" lvl="8" indent="-304800">
              <a:lnSpc>
                <a:spcPct val="100000"/>
              </a:lnSpc>
              <a:spcBef>
                <a:spcPts val="0"/>
              </a:spcBef>
              <a:spcAft>
                <a:spcPts val="0"/>
              </a:spcAft>
              <a:buClr>
                <a:schemeClr val="lt2"/>
              </a:buClr>
              <a:buSzPts val="1200"/>
              <a:buFont typeface="Fira Sans Condensed Light"/>
              <a:buChar char="■"/>
              <a:defRPr sz="1200">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51" name="Google Shape;51;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ctrTitle"/>
          </p:nvPr>
        </p:nvSpPr>
        <p:spPr>
          <a:xfrm>
            <a:off x="4139149" y="928938"/>
            <a:ext cx="4291500" cy="2961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800" dirty="0"/>
              <a:t>LOST AND FOUND HUMAN DETECTION</a:t>
            </a:r>
            <a:endParaRPr sz="4800" dirty="0"/>
          </a:p>
        </p:txBody>
      </p:sp>
      <p:sp>
        <p:nvSpPr>
          <p:cNvPr id="58" name="Google Shape;58;p15"/>
          <p:cNvSpPr txBox="1">
            <a:spLocks noGrp="1"/>
          </p:cNvSpPr>
          <p:nvPr>
            <p:ph type="subTitle" idx="1"/>
          </p:nvPr>
        </p:nvSpPr>
        <p:spPr>
          <a:xfrm>
            <a:off x="4139125" y="3848863"/>
            <a:ext cx="4291500" cy="36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Using Siamese </a:t>
            </a:r>
            <a:r>
              <a:rPr lang="en-US" dirty="0" err="1"/>
              <a:t>Nwetwork</a:t>
            </a:r>
            <a:endParaRPr dirty="0"/>
          </a:p>
        </p:txBody>
      </p:sp>
      <p:pic>
        <p:nvPicPr>
          <p:cNvPr id="59" name="Google Shape;59;p15"/>
          <p:cNvPicPr preferRelativeResize="0"/>
          <p:nvPr/>
        </p:nvPicPr>
        <p:blipFill rotWithShape="1">
          <a:blip r:embed="rId4">
            <a:alphaModFix/>
          </a:blip>
          <a:srcRect l="25302" r="25297"/>
          <a:stretch/>
        </p:blipFill>
        <p:spPr>
          <a:xfrm>
            <a:off x="767950" y="978400"/>
            <a:ext cx="3049450" cy="3472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31"/>
          <p:cNvSpPr txBox="1">
            <a:spLocks noGrp="1"/>
          </p:cNvSpPr>
          <p:nvPr>
            <p:ph type="title"/>
          </p:nvPr>
        </p:nvSpPr>
        <p:spPr>
          <a:xfrm>
            <a:off x="720000" y="318044"/>
            <a:ext cx="7704000" cy="572700"/>
          </a:xfrm>
          <a:prstGeom prst="rect">
            <a:avLst/>
          </a:prstGeom>
        </p:spPr>
        <p:txBody>
          <a:bodyPr spcFirstLastPara="1" wrap="square" lIns="91425" tIns="91425" rIns="91425" bIns="91425" anchor="t" anchorCtr="0">
            <a:noAutofit/>
          </a:bodyPr>
          <a:lstStyle/>
          <a:p>
            <a:r>
              <a:rPr lang="en-US" dirty="0"/>
              <a:t>PROJECT DESCRIPTION</a:t>
            </a:r>
          </a:p>
        </p:txBody>
      </p:sp>
      <p:grpSp>
        <p:nvGrpSpPr>
          <p:cNvPr id="751" name="Google Shape;751;p31"/>
          <p:cNvGrpSpPr/>
          <p:nvPr/>
        </p:nvGrpSpPr>
        <p:grpSpPr>
          <a:xfrm>
            <a:off x="5692689" y="2617023"/>
            <a:ext cx="615242" cy="572700"/>
            <a:chOff x="3527780" y="2885263"/>
            <a:chExt cx="347435" cy="345534"/>
          </a:xfrm>
        </p:grpSpPr>
        <p:sp>
          <p:nvSpPr>
            <p:cNvPr id="752" name="Google Shape;752;p31"/>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31"/>
          <p:cNvGrpSpPr/>
          <p:nvPr/>
        </p:nvGrpSpPr>
        <p:grpSpPr>
          <a:xfrm>
            <a:off x="1706598" y="2122200"/>
            <a:ext cx="6989320" cy="1904957"/>
            <a:chOff x="1392273" y="1897760"/>
            <a:chExt cx="6989320" cy="1904957"/>
          </a:xfrm>
        </p:grpSpPr>
        <p:sp>
          <p:nvSpPr>
            <p:cNvPr id="785" name="Google Shape;785;p31"/>
            <p:cNvSpPr txBox="1"/>
            <p:nvPr/>
          </p:nvSpPr>
          <p:spPr>
            <a:xfrm flipH="1">
              <a:off x="6109093" y="3345517"/>
              <a:ext cx="22725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lang="en-US" sz="2400" b="1" dirty="0">
                <a:solidFill>
                  <a:schemeClr val="lt2"/>
                </a:solidFill>
                <a:latin typeface="Rajdhani"/>
                <a:ea typeface="Rajdhani"/>
                <a:cs typeface="Rajdhani"/>
                <a:sym typeface="Rajdhani"/>
              </a:endParaRPr>
            </a:p>
          </p:txBody>
        </p:sp>
        <p:sp>
          <p:nvSpPr>
            <p:cNvPr id="786" name="Google Shape;786;p31"/>
            <p:cNvSpPr txBox="1"/>
            <p:nvPr/>
          </p:nvSpPr>
          <p:spPr>
            <a:xfrm flipH="1">
              <a:off x="1392273" y="1897760"/>
              <a:ext cx="3002349" cy="113375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400" dirty="0">
                  <a:solidFill>
                    <a:schemeClr val="lt2"/>
                  </a:solidFill>
                  <a:latin typeface="Fira Sans Condensed"/>
                  <a:ea typeface="Fira Sans Condensed"/>
                  <a:cs typeface="Fira Sans Condensed"/>
                  <a:sym typeface="Fira Sans Condensed"/>
                </a:rPr>
                <a:t>LOGIN /REGISTRATION</a:t>
              </a:r>
            </a:p>
            <a:p>
              <a:pPr marL="0" lvl="0" indent="0" rtl="0">
                <a:spcBef>
                  <a:spcPts val="0"/>
                </a:spcBef>
                <a:spcAft>
                  <a:spcPts val="0"/>
                </a:spcAft>
                <a:buNone/>
              </a:pPr>
              <a:r>
                <a:rPr lang="en-US" sz="2400" dirty="0">
                  <a:solidFill>
                    <a:schemeClr val="lt2"/>
                  </a:solidFill>
                  <a:latin typeface="Fira Sans Condensed"/>
                  <a:ea typeface="Fira Sans Condensed"/>
                  <a:cs typeface="Fira Sans Condensed"/>
                  <a:sym typeface="Fira Sans Condensed"/>
                </a:rPr>
                <a:t>SEARCH CAPABILITY</a:t>
              </a:r>
            </a:p>
            <a:p>
              <a:pPr marL="0" lvl="0" indent="0" rtl="0">
                <a:spcBef>
                  <a:spcPts val="0"/>
                </a:spcBef>
                <a:spcAft>
                  <a:spcPts val="0"/>
                </a:spcAft>
                <a:buNone/>
              </a:pPr>
              <a:r>
                <a:rPr lang="en-US" sz="2400" dirty="0">
                  <a:solidFill>
                    <a:schemeClr val="lt2"/>
                  </a:solidFill>
                  <a:latin typeface="Fira Sans Condensed"/>
                  <a:ea typeface="Fira Sans Condensed"/>
                  <a:cs typeface="Fira Sans Condensed"/>
                  <a:sym typeface="Fira Sans Condensed"/>
                </a:rPr>
                <a:t>FACE RECOGNITION</a:t>
              </a:r>
            </a:p>
            <a:p>
              <a:pPr marL="0" lvl="0" indent="0" rtl="0">
                <a:spcBef>
                  <a:spcPts val="0"/>
                </a:spcBef>
                <a:spcAft>
                  <a:spcPts val="0"/>
                </a:spcAft>
                <a:buNone/>
              </a:pPr>
              <a:r>
                <a:rPr lang="en-US" sz="2400" dirty="0">
                  <a:solidFill>
                    <a:schemeClr val="lt2"/>
                  </a:solidFill>
                  <a:latin typeface="Fira Sans Condensed"/>
                  <a:ea typeface="Fira Sans Condensed"/>
                  <a:cs typeface="Fira Sans Condensed"/>
                  <a:sym typeface="Fira Sans Condensed"/>
                </a:rPr>
                <a:t>MATCH NOTIFICATION</a:t>
              </a:r>
            </a:p>
            <a:p>
              <a:pPr marL="0" lvl="0" indent="0" rtl="0">
                <a:spcBef>
                  <a:spcPts val="0"/>
                </a:spcBef>
                <a:spcAft>
                  <a:spcPts val="0"/>
                </a:spcAft>
                <a:buNone/>
              </a:pPr>
              <a:r>
                <a:rPr lang="en-US" sz="2400" dirty="0">
                  <a:solidFill>
                    <a:schemeClr val="lt2"/>
                  </a:solidFill>
                  <a:latin typeface="Fira Sans Condensed"/>
                  <a:ea typeface="Fira Sans Condensed"/>
                  <a:cs typeface="Fira Sans Condensed"/>
                  <a:sym typeface="Fira Sans Condensed"/>
                </a:rPr>
                <a:t>SECURITY</a:t>
              </a:r>
            </a:p>
            <a:p>
              <a:pPr marL="0" lvl="0" indent="0" rtl="0">
                <a:spcBef>
                  <a:spcPts val="0"/>
                </a:spcBef>
                <a:spcAft>
                  <a:spcPts val="0"/>
                </a:spcAft>
                <a:buNone/>
              </a:pPr>
              <a:r>
                <a:rPr lang="en-US" sz="2400" dirty="0">
                  <a:solidFill>
                    <a:schemeClr val="lt2"/>
                  </a:solidFill>
                  <a:latin typeface="Fira Sans Condensed"/>
                  <a:ea typeface="Fira Sans Condensed"/>
                  <a:cs typeface="Fira Sans Condensed"/>
                  <a:sym typeface="Fira Sans Condensed"/>
                </a:rPr>
                <a:t>USER EDIT</a:t>
              </a:r>
              <a:endParaRPr sz="2400" dirty="0">
                <a:solidFill>
                  <a:schemeClr val="lt2"/>
                </a:solidFill>
                <a:latin typeface="Fira Sans Condensed"/>
                <a:ea typeface="Fira Sans Condensed"/>
                <a:cs typeface="Fira Sans Condensed"/>
                <a:sym typeface="Fira Sans Condensed"/>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5" name="Picture 4">
            <a:extLst>
              <a:ext uri="{FF2B5EF4-FFF2-40B4-BE49-F238E27FC236}">
                <a16:creationId xmlns:a16="http://schemas.microsoft.com/office/drawing/2014/main" id="{AC2F263A-1FC1-234F-AD71-AB9D7DA7C8C8}"/>
              </a:ext>
            </a:extLst>
          </p:cNvPr>
          <p:cNvPicPr>
            <a:picLocks noChangeAspect="1"/>
          </p:cNvPicPr>
          <p:nvPr/>
        </p:nvPicPr>
        <p:blipFill>
          <a:blip r:embed="rId3"/>
          <a:stretch>
            <a:fillRect/>
          </a:stretch>
        </p:blipFill>
        <p:spPr>
          <a:xfrm>
            <a:off x="1170801" y="947894"/>
            <a:ext cx="7253199" cy="4124167"/>
          </a:xfrm>
          <a:prstGeom prst="rect">
            <a:avLst/>
          </a:prstGeom>
        </p:spPr>
      </p:pic>
      <p:sp>
        <p:nvSpPr>
          <p:cNvPr id="6" name="Google Shape;746;p31">
            <a:extLst>
              <a:ext uri="{FF2B5EF4-FFF2-40B4-BE49-F238E27FC236}">
                <a16:creationId xmlns:a16="http://schemas.microsoft.com/office/drawing/2014/main" id="{E2D2B0B9-E3FA-B67F-0CC7-D130D3A640AD}"/>
              </a:ext>
            </a:extLst>
          </p:cNvPr>
          <p:cNvSpPr txBox="1">
            <a:spLocks noGrp="1"/>
          </p:cNvSpPr>
          <p:nvPr>
            <p:ph type="title"/>
          </p:nvPr>
        </p:nvSpPr>
        <p:spPr>
          <a:xfrm>
            <a:off x="720000" y="318044"/>
            <a:ext cx="7704000" cy="572700"/>
          </a:xfrm>
          <a:prstGeom prst="rect">
            <a:avLst/>
          </a:prstGeom>
        </p:spPr>
        <p:txBody>
          <a:bodyPr spcFirstLastPara="1" wrap="square" lIns="91425" tIns="91425" rIns="91425" bIns="91425" anchor="t" anchorCtr="0">
            <a:noAutofit/>
          </a:bodyPr>
          <a:lstStyle/>
          <a:p>
            <a:r>
              <a:rPr lang="en-US" dirty="0"/>
              <a:t>HOME 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title"/>
          </p:nvPr>
        </p:nvSpPr>
        <p:spPr>
          <a:xfrm>
            <a:off x="777250" y="253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REGISTRATION &amp; LOGIN FORM</a:t>
            </a:r>
            <a:endParaRPr dirty="0"/>
          </a:p>
        </p:txBody>
      </p:sp>
      <p:pic>
        <p:nvPicPr>
          <p:cNvPr id="3" name="Picture 2">
            <a:extLst>
              <a:ext uri="{FF2B5EF4-FFF2-40B4-BE49-F238E27FC236}">
                <a16:creationId xmlns:a16="http://schemas.microsoft.com/office/drawing/2014/main" id="{C1A8EEB6-9CC1-ED63-5A78-4F59D5058A66}"/>
              </a:ext>
            </a:extLst>
          </p:cNvPr>
          <p:cNvPicPr>
            <a:picLocks noChangeAspect="1"/>
          </p:cNvPicPr>
          <p:nvPr/>
        </p:nvPicPr>
        <p:blipFill>
          <a:blip r:embed="rId3"/>
          <a:stretch>
            <a:fillRect/>
          </a:stretch>
        </p:blipFill>
        <p:spPr>
          <a:xfrm>
            <a:off x="942975" y="1383931"/>
            <a:ext cx="2728913" cy="3555977"/>
          </a:xfrm>
          <a:prstGeom prst="rect">
            <a:avLst/>
          </a:prstGeom>
        </p:spPr>
      </p:pic>
      <p:pic>
        <p:nvPicPr>
          <p:cNvPr id="5" name="Picture 4">
            <a:extLst>
              <a:ext uri="{FF2B5EF4-FFF2-40B4-BE49-F238E27FC236}">
                <a16:creationId xmlns:a16="http://schemas.microsoft.com/office/drawing/2014/main" id="{BAE78737-A765-546B-C72C-CEE7EC30C39B}"/>
              </a:ext>
            </a:extLst>
          </p:cNvPr>
          <p:cNvPicPr>
            <a:picLocks noChangeAspect="1"/>
          </p:cNvPicPr>
          <p:nvPr/>
        </p:nvPicPr>
        <p:blipFill>
          <a:blip r:embed="rId4"/>
          <a:stretch>
            <a:fillRect/>
          </a:stretch>
        </p:blipFill>
        <p:spPr>
          <a:xfrm>
            <a:off x="4121944" y="2145478"/>
            <a:ext cx="4681291" cy="245852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title"/>
          </p:nvPr>
        </p:nvSpPr>
        <p:spPr>
          <a:xfrm>
            <a:off x="777250" y="2531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AFTER LOGIN &amp; POST ABOUT A PERSON FORM</a:t>
            </a:r>
            <a:endParaRPr dirty="0"/>
          </a:p>
        </p:txBody>
      </p:sp>
      <p:pic>
        <p:nvPicPr>
          <p:cNvPr id="4" name="Picture 3">
            <a:extLst>
              <a:ext uri="{FF2B5EF4-FFF2-40B4-BE49-F238E27FC236}">
                <a16:creationId xmlns:a16="http://schemas.microsoft.com/office/drawing/2014/main" id="{0C0B6A4D-7F0F-7E95-5D89-B142B88A54CD}"/>
              </a:ext>
            </a:extLst>
          </p:cNvPr>
          <p:cNvPicPr>
            <a:picLocks noChangeAspect="1"/>
          </p:cNvPicPr>
          <p:nvPr/>
        </p:nvPicPr>
        <p:blipFill rotWithShape="1">
          <a:blip r:embed="rId3"/>
          <a:srcRect l="24375" r="26562"/>
          <a:stretch/>
        </p:blipFill>
        <p:spPr>
          <a:xfrm>
            <a:off x="864394" y="1480166"/>
            <a:ext cx="3271837" cy="3284864"/>
          </a:xfrm>
          <a:prstGeom prst="rect">
            <a:avLst/>
          </a:prstGeom>
        </p:spPr>
      </p:pic>
      <p:pic>
        <p:nvPicPr>
          <p:cNvPr id="7" name="Picture 6">
            <a:extLst>
              <a:ext uri="{FF2B5EF4-FFF2-40B4-BE49-F238E27FC236}">
                <a16:creationId xmlns:a16="http://schemas.microsoft.com/office/drawing/2014/main" id="{70C073BA-EA4B-B6B9-DE3B-3A2AB94FED0F}"/>
              </a:ext>
            </a:extLst>
          </p:cNvPr>
          <p:cNvPicPr>
            <a:picLocks noChangeAspect="1"/>
          </p:cNvPicPr>
          <p:nvPr/>
        </p:nvPicPr>
        <p:blipFill rotWithShape="1">
          <a:blip r:embed="rId4"/>
          <a:srcRect l="8841" t="10278" r="11230" b="7358"/>
          <a:stretch/>
        </p:blipFill>
        <p:spPr>
          <a:xfrm>
            <a:off x="5164931" y="1393031"/>
            <a:ext cx="3423056" cy="3371999"/>
          </a:xfrm>
          <a:prstGeom prst="rect">
            <a:avLst/>
          </a:prstGeom>
        </p:spPr>
      </p:pic>
    </p:spTree>
    <p:extLst>
      <p:ext uri="{BB962C8B-B14F-4D97-AF65-F5344CB8AC3E}">
        <p14:creationId xmlns:p14="http://schemas.microsoft.com/office/powerpoint/2010/main" val="4176915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title"/>
          </p:nvPr>
        </p:nvSpPr>
        <p:spPr>
          <a:xfrm>
            <a:off x="848588" y="40316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FIND A PERSON PAGE</a:t>
            </a:r>
            <a:endParaRPr dirty="0"/>
          </a:p>
        </p:txBody>
      </p:sp>
      <p:pic>
        <p:nvPicPr>
          <p:cNvPr id="3" name="Picture 2">
            <a:extLst>
              <a:ext uri="{FF2B5EF4-FFF2-40B4-BE49-F238E27FC236}">
                <a16:creationId xmlns:a16="http://schemas.microsoft.com/office/drawing/2014/main" id="{B66293ED-ABC0-000C-98D1-77EAB973F93A}"/>
              </a:ext>
            </a:extLst>
          </p:cNvPr>
          <p:cNvPicPr>
            <a:picLocks noChangeAspect="1"/>
          </p:cNvPicPr>
          <p:nvPr/>
        </p:nvPicPr>
        <p:blipFill rotWithShape="1">
          <a:blip r:embed="rId3"/>
          <a:srcRect l="14045" t="18046" r="14246" b="12442"/>
          <a:stretch/>
        </p:blipFill>
        <p:spPr>
          <a:xfrm>
            <a:off x="2393157" y="1671636"/>
            <a:ext cx="4614862" cy="2958410"/>
          </a:xfrm>
          <a:prstGeom prst="rect">
            <a:avLst/>
          </a:prstGeom>
        </p:spPr>
      </p:pic>
    </p:spTree>
    <p:extLst>
      <p:ext uri="{BB962C8B-B14F-4D97-AF65-F5344CB8AC3E}">
        <p14:creationId xmlns:p14="http://schemas.microsoft.com/office/powerpoint/2010/main" val="2543655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title"/>
          </p:nvPr>
        </p:nvSpPr>
        <p:spPr>
          <a:xfrm>
            <a:off x="720000" y="424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RESULT</a:t>
            </a:r>
            <a:endParaRPr dirty="0"/>
          </a:p>
        </p:txBody>
      </p:sp>
      <p:pic>
        <p:nvPicPr>
          <p:cNvPr id="4" name="Picture 3">
            <a:extLst>
              <a:ext uri="{FF2B5EF4-FFF2-40B4-BE49-F238E27FC236}">
                <a16:creationId xmlns:a16="http://schemas.microsoft.com/office/drawing/2014/main" id="{D82A876D-461F-DE98-8141-E303E5994476}"/>
              </a:ext>
            </a:extLst>
          </p:cNvPr>
          <p:cNvPicPr>
            <a:picLocks noChangeAspect="1"/>
          </p:cNvPicPr>
          <p:nvPr/>
        </p:nvPicPr>
        <p:blipFill>
          <a:blip r:embed="rId3"/>
          <a:stretch>
            <a:fillRect/>
          </a:stretch>
        </p:blipFill>
        <p:spPr>
          <a:xfrm>
            <a:off x="2443163" y="1737869"/>
            <a:ext cx="4443703" cy="3072934"/>
          </a:xfrm>
          <a:prstGeom prst="rect">
            <a:avLst/>
          </a:prstGeom>
        </p:spPr>
      </p:pic>
    </p:spTree>
    <p:extLst>
      <p:ext uri="{BB962C8B-B14F-4D97-AF65-F5344CB8AC3E}">
        <p14:creationId xmlns:p14="http://schemas.microsoft.com/office/powerpoint/2010/main" val="817381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title"/>
          </p:nvPr>
        </p:nvSpPr>
        <p:spPr>
          <a:xfrm>
            <a:off x="-1759385" y="86011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a:t>INFORMATION ABOUT THE MATCHED PERSON</a:t>
            </a:r>
            <a:endParaRPr sz="1600" dirty="0"/>
          </a:p>
        </p:txBody>
      </p:sp>
      <p:pic>
        <p:nvPicPr>
          <p:cNvPr id="3" name="Picture 2">
            <a:extLst>
              <a:ext uri="{FF2B5EF4-FFF2-40B4-BE49-F238E27FC236}">
                <a16:creationId xmlns:a16="http://schemas.microsoft.com/office/drawing/2014/main" id="{67E8AD36-FA34-C1A4-8766-6BEA1C7E0F34}"/>
              </a:ext>
            </a:extLst>
          </p:cNvPr>
          <p:cNvPicPr>
            <a:picLocks noChangeAspect="1"/>
          </p:cNvPicPr>
          <p:nvPr/>
        </p:nvPicPr>
        <p:blipFill>
          <a:blip r:embed="rId3"/>
          <a:stretch>
            <a:fillRect/>
          </a:stretch>
        </p:blipFill>
        <p:spPr>
          <a:xfrm>
            <a:off x="528638" y="1348299"/>
            <a:ext cx="3285116" cy="3459444"/>
          </a:xfrm>
          <a:prstGeom prst="rect">
            <a:avLst/>
          </a:prstGeom>
        </p:spPr>
      </p:pic>
      <p:pic>
        <p:nvPicPr>
          <p:cNvPr id="6" name="Picture 5">
            <a:extLst>
              <a:ext uri="{FF2B5EF4-FFF2-40B4-BE49-F238E27FC236}">
                <a16:creationId xmlns:a16="http://schemas.microsoft.com/office/drawing/2014/main" id="{5C919A7C-E2D2-9873-1FCB-93BDB7E62FB0}"/>
              </a:ext>
            </a:extLst>
          </p:cNvPr>
          <p:cNvPicPr>
            <a:picLocks noChangeAspect="1"/>
          </p:cNvPicPr>
          <p:nvPr/>
        </p:nvPicPr>
        <p:blipFill>
          <a:blip r:embed="rId4"/>
          <a:stretch>
            <a:fillRect/>
          </a:stretch>
        </p:blipFill>
        <p:spPr>
          <a:xfrm>
            <a:off x="5733923" y="1359611"/>
            <a:ext cx="2933954" cy="548688"/>
          </a:xfrm>
          <a:prstGeom prst="rect">
            <a:avLst/>
          </a:prstGeom>
        </p:spPr>
      </p:pic>
      <p:sp>
        <p:nvSpPr>
          <p:cNvPr id="9" name="Rectangle 8">
            <a:extLst>
              <a:ext uri="{FF2B5EF4-FFF2-40B4-BE49-F238E27FC236}">
                <a16:creationId xmlns:a16="http://schemas.microsoft.com/office/drawing/2014/main" id="{BE12039F-34D7-5919-9660-CA884145B8A8}"/>
              </a:ext>
            </a:extLst>
          </p:cNvPr>
          <p:cNvSpPr/>
          <p:nvPr/>
        </p:nvSpPr>
        <p:spPr>
          <a:xfrm>
            <a:off x="6777806" y="1432816"/>
            <a:ext cx="1185862" cy="37147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846;p33">
            <a:extLst>
              <a:ext uri="{FF2B5EF4-FFF2-40B4-BE49-F238E27FC236}">
                <a16:creationId xmlns:a16="http://schemas.microsoft.com/office/drawing/2014/main" id="{C0A20C10-AFA7-36EB-011E-28C5947A72E8}"/>
              </a:ext>
            </a:extLst>
          </p:cNvPr>
          <p:cNvSpPr txBox="1">
            <a:spLocks/>
          </p:cNvSpPr>
          <p:nvPr/>
        </p:nvSpPr>
        <p:spPr>
          <a:xfrm>
            <a:off x="3518737" y="915640"/>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1pPr>
            <a:lvl2pPr marR="0" lvl="1"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3000"/>
              <a:buFont typeface="Rajdhani"/>
              <a:buNone/>
              <a:defRPr sz="3000" b="1" i="0" u="none" strike="noStrike" cap="none">
                <a:solidFill>
                  <a:schemeClr val="lt2"/>
                </a:solidFill>
                <a:latin typeface="Rajdhani"/>
                <a:ea typeface="Rajdhani"/>
                <a:cs typeface="Rajdhani"/>
                <a:sym typeface="Rajdhani"/>
              </a:defRPr>
            </a:lvl9pPr>
          </a:lstStyle>
          <a:p>
            <a:r>
              <a:rPr lang="en-US" sz="1600" dirty="0"/>
              <a:t>USER BUTTON</a:t>
            </a:r>
          </a:p>
        </p:txBody>
      </p:sp>
    </p:spTree>
    <p:extLst>
      <p:ext uri="{BB962C8B-B14F-4D97-AF65-F5344CB8AC3E}">
        <p14:creationId xmlns:p14="http://schemas.microsoft.com/office/powerpoint/2010/main" val="2697192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title"/>
          </p:nvPr>
        </p:nvSpPr>
        <p:spPr>
          <a:xfrm>
            <a:off x="720000" y="157164"/>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USER EDIT PAGE</a:t>
            </a:r>
            <a:endParaRPr dirty="0"/>
          </a:p>
        </p:txBody>
      </p:sp>
      <p:pic>
        <p:nvPicPr>
          <p:cNvPr id="4" name="Picture 3">
            <a:extLst>
              <a:ext uri="{FF2B5EF4-FFF2-40B4-BE49-F238E27FC236}">
                <a16:creationId xmlns:a16="http://schemas.microsoft.com/office/drawing/2014/main" id="{01C2B51A-4950-178C-D761-775D67AAEA45}"/>
              </a:ext>
            </a:extLst>
          </p:cNvPr>
          <p:cNvPicPr>
            <a:picLocks noChangeAspect="1"/>
          </p:cNvPicPr>
          <p:nvPr/>
        </p:nvPicPr>
        <p:blipFill rotWithShape="1">
          <a:blip r:embed="rId3"/>
          <a:srcRect l="24544" t="8154" r="27218"/>
          <a:stretch/>
        </p:blipFill>
        <p:spPr>
          <a:xfrm>
            <a:off x="468579" y="1141798"/>
            <a:ext cx="4103421" cy="3844537"/>
          </a:xfrm>
          <a:prstGeom prst="rect">
            <a:avLst/>
          </a:prstGeom>
        </p:spPr>
      </p:pic>
      <p:pic>
        <p:nvPicPr>
          <p:cNvPr id="7" name="Picture 6">
            <a:extLst>
              <a:ext uri="{FF2B5EF4-FFF2-40B4-BE49-F238E27FC236}">
                <a16:creationId xmlns:a16="http://schemas.microsoft.com/office/drawing/2014/main" id="{2ADEC19C-9BC2-8068-F418-16FEF3325807}"/>
              </a:ext>
            </a:extLst>
          </p:cNvPr>
          <p:cNvPicPr>
            <a:picLocks noChangeAspect="1"/>
          </p:cNvPicPr>
          <p:nvPr/>
        </p:nvPicPr>
        <p:blipFill>
          <a:blip r:embed="rId4"/>
          <a:stretch>
            <a:fillRect/>
          </a:stretch>
        </p:blipFill>
        <p:spPr>
          <a:xfrm>
            <a:off x="5292191" y="1141798"/>
            <a:ext cx="3060371" cy="3844538"/>
          </a:xfrm>
          <a:prstGeom prst="rect">
            <a:avLst/>
          </a:prstGeom>
        </p:spPr>
      </p:pic>
    </p:spTree>
    <p:extLst>
      <p:ext uri="{BB962C8B-B14F-4D97-AF65-F5344CB8AC3E}">
        <p14:creationId xmlns:p14="http://schemas.microsoft.com/office/powerpoint/2010/main" val="175299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title"/>
          </p:nvPr>
        </p:nvSpPr>
        <p:spPr>
          <a:xfrm>
            <a:off x="515106" y="1185864"/>
            <a:ext cx="862889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USER DATABASE                      LOST PERSON DATABASE  </a:t>
            </a:r>
            <a:endParaRPr dirty="0"/>
          </a:p>
        </p:txBody>
      </p:sp>
      <p:pic>
        <p:nvPicPr>
          <p:cNvPr id="3" name="Picture 2">
            <a:extLst>
              <a:ext uri="{FF2B5EF4-FFF2-40B4-BE49-F238E27FC236}">
                <a16:creationId xmlns:a16="http://schemas.microsoft.com/office/drawing/2014/main" id="{E06E31AB-9BC8-BE9D-0B93-C27D7FE14BA9}"/>
              </a:ext>
            </a:extLst>
          </p:cNvPr>
          <p:cNvPicPr>
            <a:picLocks noChangeAspect="1"/>
          </p:cNvPicPr>
          <p:nvPr/>
        </p:nvPicPr>
        <p:blipFill>
          <a:blip r:embed="rId3"/>
          <a:stretch>
            <a:fillRect/>
          </a:stretch>
        </p:blipFill>
        <p:spPr>
          <a:xfrm>
            <a:off x="5122069" y="1950244"/>
            <a:ext cx="3809137" cy="2435237"/>
          </a:xfrm>
          <a:prstGeom prst="rect">
            <a:avLst/>
          </a:prstGeom>
        </p:spPr>
      </p:pic>
      <p:pic>
        <p:nvPicPr>
          <p:cNvPr id="9" name="Picture 8">
            <a:extLst>
              <a:ext uri="{FF2B5EF4-FFF2-40B4-BE49-F238E27FC236}">
                <a16:creationId xmlns:a16="http://schemas.microsoft.com/office/drawing/2014/main" id="{6A46B92F-829D-B611-6087-8469D53D97AA}"/>
              </a:ext>
            </a:extLst>
          </p:cNvPr>
          <p:cNvPicPr>
            <a:picLocks noChangeAspect="1"/>
          </p:cNvPicPr>
          <p:nvPr/>
        </p:nvPicPr>
        <p:blipFill>
          <a:blip r:embed="rId4"/>
          <a:stretch>
            <a:fillRect/>
          </a:stretch>
        </p:blipFill>
        <p:spPr>
          <a:xfrm>
            <a:off x="155644" y="1950244"/>
            <a:ext cx="4568650" cy="2336006"/>
          </a:xfrm>
          <a:prstGeom prst="rect">
            <a:avLst/>
          </a:prstGeom>
        </p:spPr>
      </p:pic>
    </p:spTree>
    <p:extLst>
      <p:ext uri="{BB962C8B-B14F-4D97-AF65-F5344CB8AC3E}">
        <p14:creationId xmlns:p14="http://schemas.microsoft.com/office/powerpoint/2010/main" val="749678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6" name="Google Shape;846;p33"/>
          <p:cNvSpPr txBox="1">
            <a:spLocks noGrp="1"/>
          </p:cNvSpPr>
          <p:nvPr>
            <p:ph type="title"/>
          </p:nvPr>
        </p:nvSpPr>
        <p:spPr>
          <a:xfrm>
            <a:off x="-657225" y="1185864"/>
            <a:ext cx="967978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FIND A PERSON DATABASE            USER EDIT DATABASE  </a:t>
            </a:r>
            <a:endParaRPr sz="2800" dirty="0"/>
          </a:p>
        </p:txBody>
      </p:sp>
      <p:pic>
        <p:nvPicPr>
          <p:cNvPr id="4" name="Picture 3">
            <a:extLst>
              <a:ext uri="{FF2B5EF4-FFF2-40B4-BE49-F238E27FC236}">
                <a16:creationId xmlns:a16="http://schemas.microsoft.com/office/drawing/2014/main" id="{93D77571-7B9C-95AB-1424-E886589C91CF}"/>
              </a:ext>
            </a:extLst>
          </p:cNvPr>
          <p:cNvPicPr>
            <a:picLocks noChangeAspect="1"/>
          </p:cNvPicPr>
          <p:nvPr/>
        </p:nvPicPr>
        <p:blipFill>
          <a:blip r:embed="rId3"/>
          <a:stretch>
            <a:fillRect/>
          </a:stretch>
        </p:blipFill>
        <p:spPr>
          <a:xfrm>
            <a:off x="515106" y="1758564"/>
            <a:ext cx="3578728" cy="3038834"/>
          </a:xfrm>
          <a:prstGeom prst="rect">
            <a:avLst/>
          </a:prstGeom>
        </p:spPr>
      </p:pic>
      <p:pic>
        <p:nvPicPr>
          <p:cNvPr id="6" name="Picture 5">
            <a:extLst>
              <a:ext uri="{FF2B5EF4-FFF2-40B4-BE49-F238E27FC236}">
                <a16:creationId xmlns:a16="http://schemas.microsoft.com/office/drawing/2014/main" id="{2F08C6FE-1936-4740-0EC9-CBF38428CC75}"/>
              </a:ext>
            </a:extLst>
          </p:cNvPr>
          <p:cNvPicPr>
            <a:picLocks noChangeAspect="1"/>
          </p:cNvPicPr>
          <p:nvPr/>
        </p:nvPicPr>
        <p:blipFill rotWithShape="1">
          <a:blip r:embed="rId4"/>
          <a:srcRect r="15676"/>
          <a:stretch/>
        </p:blipFill>
        <p:spPr>
          <a:xfrm>
            <a:off x="4846177" y="1758564"/>
            <a:ext cx="4012074" cy="3038834"/>
          </a:xfrm>
          <a:prstGeom prst="rect">
            <a:avLst/>
          </a:prstGeom>
        </p:spPr>
      </p:pic>
    </p:spTree>
    <p:extLst>
      <p:ext uri="{BB962C8B-B14F-4D97-AF65-F5344CB8AC3E}">
        <p14:creationId xmlns:p14="http://schemas.microsoft.com/office/powerpoint/2010/main" val="778430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r>
              <a:rPr lang="en-US" sz="3200" dirty="0">
                <a:solidFill>
                  <a:schemeClr val="bg1"/>
                </a:solidFill>
              </a:rPr>
              <a:t>Presented By</a:t>
            </a:r>
          </a:p>
        </p:txBody>
      </p:sp>
      <p:grpSp>
        <p:nvGrpSpPr>
          <p:cNvPr id="71" name="Google Shape;71;p17"/>
          <p:cNvGrpSpPr/>
          <p:nvPr/>
        </p:nvGrpSpPr>
        <p:grpSpPr>
          <a:xfrm>
            <a:off x="3191753" y="3077720"/>
            <a:ext cx="3072912" cy="838350"/>
            <a:chOff x="4300498" y="2838692"/>
            <a:chExt cx="2632560" cy="878218"/>
          </a:xfrm>
        </p:grpSpPr>
        <p:sp>
          <p:nvSpPr>
            <p:cNvPr id="72" name="Google Shape;72;p17"/>
            <p:cNvSpPr txBox="1"/>
            <p:nvPr/>
          </p:nvSpPr>
          <p:spPr>
            <a:xfrm>
              <a:off x="4300498" y="2838692"/>
              <a:ext cx="2155200"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400" b="1" dirty="0">
                  <a:solidFill>
                    <a:schemeClr val="lt2"/>
                  </a:solidFill>
                  <a:latin typeface="Rajdhani"/>
                  <a:ea typeface="Rajdhani"/>
                  <a:cs typeface="Rajdhani"/>
                  <a:sym typeface="Rajdhani"/>
                </a:rPr>
                <a:t>Md Minhajul Islam</a:t>
              </a:r>
              <a:endParaRPr sz="2400" b="1" dirty="0">
                <a:solidFill>
                  <a:schemeClr val="lt2"/>
                </a:solidFill>
                <a:latin typeface="Rajdhani"/>
                <a:ea typeface="Rajdhani"/>
                <a:cs typeface="Rajdhani"/>
                <a:sym typeface="Rajdhani"/>
              </a:endParaRPr>
            </a:p>
          </p:txBody>
        </p:sp>
        <p:sp>
          <p:nvSpPr>
            <p:cNvPr id="73" name="Google Shape;73;p17"/>
            <p:cNvSpPr txBox="1"/>
            <p:nvPr/>
          </p:nvSpPr>
          <p:spPr>
            <a:xfrm>
              <a:off x="4777858" y="3172710"/>
              <a:ext cx="21552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2"/>
                  </a:solidFill>
                  <a:latin typeface="Fira Sans Condensed"/>
                  <a:ea typeface="Fira Sans Condensed"/>
                  <a:cs typeface="Fira Sans Condensed"/>
                  <a:sym typeface="Fira Sans Condensed"/>
                </a:rPr>
                <a:t>2021887642</a:t>
              </a:r>
              <a:endParaRPr sz="1800" dirty="0">
                <a:solidFill>
                  <a:schemeClr val="lt2"/>
                </a:solidFill>
                <a:latin typeface="Fira Sans Condensed"/>
                <a:ea typeface="Fira Sans Condensed"/>
                <a:cs typeface="Fira Sans Condensed"/>
                <a:sym typeface="Fira Sans Condensed"/>
              </a:endParaRPr>
            </a:p>
          </p:txBody>
        </p:sp>
      </p:grpSp>
      <p:grpSp>
        <p:nvGrpSpPr>
          <p:cNvPr id="74" name="Google Shape;74;p17"/>
          <p:cNvGrpSpPr/>
          <p:nvPr/>
        </p:nvGrpSpPr>
        <p:grpSpPr>
          <a:xfrm>
            <a:off x="5974334" y="3036879"/>
            <a:ext cx="2619620" cy="879191"/>
            <a:chOff x="5066560" y="3245934"/>
            <a:chExt cx="2619620" cy="879191"/>
          </a:xfrm>
        </p:grpSpPr>
        <p:sp>
          <p:nvSpPr>
            <p:cNvPr id="75" name="Google Shape;75;p17"/>
            <p:cNvSpPr txBox="1"/>
            <p:nvPr/>
          </p:nvSpPr>
          <p:spPr>
            <a:xfrm>
              <a:off x="5066560" y="3245934"/>
              <a:ext cx="2155200" cy="4530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err="1">
                  <a:solidFill>
                    <a:schemeClr val="lt2"/>
                  </a:solidFill>
                  <a:latin typeface="Rajdhani"/>
                  <a:ea typeface="Rajdhani"/>
                  <a:cs typeface="Rajdhani"/>
                  <a:sym typeface="Rajdhani"/>
                </a:rPr>
                <a:t>Marufur</a:t>
              </a:r>
              <a:r>
                <a:rPr lang="en-US" sz="2400" b="1" dirty="0">
                  <a:solidFill>
                    <a:schemeClr val="lt2"/>
                  </a:solidFill>
                  <a:latin typeface="Rajdhani"/>
                  <a:ea typeface="Rajdhani"/>
                  <a:cs typeface="Rajdhani"/>
                  <a:sym typeface="Rajdhani"/>
                </a:rPr>
                <a:t> Rashid</a:t>
              </a:r>
              <a:endParaRPr sz="2400" b="1" dirty="0">
                <a:solidFill>
                  <a:schemeClr val="lt2"/>
                </a:solidFill>
                <a:latin typeface="Rajdhani"/>
                <a:ea typeface="Rajdhani"/>
                <a:cs typeface="Rajdhani"/>
                <a:sym typeface="Rajdhani"/>
              </a:endParaRPr>
            </a:p>
          </p:txBody>
        </p:sp>
        <p:sp>
          <p:nvSpPr>
            <p:cNvPr id="76" name="Google Shape;76;p17"/>
            <p:cNvSpPr txBox="1"/>
            <p:nvPr/>
          </p:nvSpPr>
          <p:spPr>
            <a:xfrm>
              <a:off x="5530980" y="3576425"/>
              <a:ext cx="2155200" cy="54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solidFill>
                    <a:schemeClr val="lt2"/>
                  </a:solidFill>
                  <a:latin typeface="Fira Sans Condensed"/>
                  <a:ea typeface="Fira Sans Condensed"/>
                  <a:cs typeface="Fira Sans Condensed"/>
                  <a:sym typeface="Fira Sans Condensed"/>
                </a:rPr>
                <a:t>2021443642</a:t>
              </a:r>
              <a:endParaRPr sz="1800" dirty="0">
                <a:solidFill>
                  <a:schemeClr val="lt2"/>
                </a:solidFill>
                <a:latin typeface="Fira Sans Condensed"/>
                <a:ea typeface="Fira Sans Condensed"/>
                <a:cs typeface="Fira Sans Condensed"/>
                <a:sym typeface="Fira Sans Condensed"/>
              </a:endParaRPr>
            </a:p>
          </p:txBody>
        </p:sp>
      </p:grpSp>
      <p:grpSp>
        <p:nvGrpSpPr>
          <p:cNvPr id="80" name="Google Shape;80;p17"/>
          <p:cNvGrpSpPr/>
          <p:nvPr/>
        </p:nvGrpSpPr>
        <p:grpSpPr>
          <a:xfrm>
            <a:off x="358098" y="3036879"/>
            <a:ext cx="2811568" cy="879191"/>
            <a:chOff x="358098" y="2927710"/>
            <a:chExt cx="2811568" cy="879191"/>
          </a:xfrm>
        </p:grpSpPr>
        <p:sp>
          <p:nvSpPr>
            <p:cNvPr id="81" name="Google Shape;81;p17"/>
            <p:cNvSpPr txBox="1"/>
            <p:nvPr/>
          </p:nvSpPr>
          <p:spPr>
            <a:xfrm>
              <a:off x="358098" y="2927710"/>
              <a:ext cx="2729738" cy="453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sz="2400" b="1" dirty="0">
                  <a:solidFill>
                    <a:schemeClr val="lt2"/>
                  </a:solidFill>
                  <a:latin typeface="Rajdhani"/>
                  <a:ea typeface="Rajdhani"/>
                  <a:cs typeface="Rajdhani"/>
                  <a:sym typeface="Rajdhani"/>
                </a:rPr>
                <a:t>Sadia Islam </a:t>
              </a:r>
              <a:r>
                <a:rPr lang="en-US" sz="2400" b="1" dirty="0" err="1">
                  <a:solidFill>
                    <a:schemeClr val="lt2"/>
                  </a:solidFill>
                  <a:latin typeface="Rajdhani"/>
                  <a:ea typeface="Rajdhani"/>
                  <a:cs typeface="Rajdhani"/>
                  <a:sym typeface="Rajdhani"/>
                </a:rPr>
                <a:t>Raida</a:t>
              </a:r>
              <a:endParaRPr sz="2400" b="1" dirty="0">
                <a:solidFill>
                  <a:schemeClr val="lt2"/>
                </a:solidFill>
                <a:latin typeface="Rajdhani"/>
                <a:ea typeface="Rajdhani"/>
                <a:cs typeface="Rajdhani"/>
                <a:sym typeface="Rajdhani"/>
              </a:endParaRPr>
            </a:p>
          </p:txBody>
        </p:sp>
        <p:sp>
          <p:nvSpPr>
            <p:cNvPr id="82" name="Google Shape;82;p17"/>
            <p:cNvSpPr txBox="1"/>
            <p:nvPr/>
          </p:nvSpPr>
          <p:spPr>
            <a:xfrm>
              <a:off x="1014466" y="3262701"/>
              <a:ext cx="2155200" cy="54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lt2"/>
                  </a:solidFill>
                  <a:latin typeface="Fira Sans Condensed"/>
                  <a:ea typeface="Fira Sans Condensed"/>
                  <a:cs typeface="Fira Sans Condensed"/>
                  <a:sym typeface="Fira Sans Condensed"/>
                </a:rPr>
                <a:t>2022537642</a:t>
              </a:r>
            </a:p>
          </p:txBody>
        </p:sp>
      </p:grpSp>
      <p:sp>
        <p:nvSpPr>
          <p:cNvPr id="83" name="Google Shape;83;p17"/>
          <p:cNvSpPr/>
          <p:nvPr/>
        </p:nvSpPr>
        <p:spPr>
          <a:xfrm>
            <a:off x="1118729" y="1902142"/>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S</a:t>
            </a:r>
            <a:endParaRPr sz="4000" b="1" dirty="0">
              <a:solidFill>
                <a:schemeClr val="lt2"/>
              </a:solidFill>
              <a:latin typeface="Rajdhani"/>
              <a:ea typeface="Rajdhani"/>
              <a:cs typeface="Rajdhani"/>
              <a:sym typeface="Rajdhani"/>
            </a:endParaRPr>
          </a:p>
        </p:txBody>
      </p:sp>
      <p:sp>
        <p:nvSpPr>
          <p:cNvPr id="84" name="Google Shape;84;p17"/>
          <p:cNvSpPr/>
          <p:nvPr/>
        </p:nvSpPr>
        <p:spPr>
          <a:xfrm>
            <a:off x="3848975" y="1901173"/>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M</a:t>
            </a:r>
            <a:endParaRPr sz="4000" b="1" dirty="0">
              <a:solidFill>
                <a:schemeClr val="lt2"/>
              </a:solidFill>
              <a:latin typeface="Rajdhani"/>
              <a:ea typeface="Rajdhani"/>
              <a:cs typeface="Rajdhani"/>
              <a:sym typeface="Rajdhani"/>
            </a:endParaRPr>
          </a:p>
        </p:txBody>
      </p:sp>
      <p:sp>
        <p:nvSpPr>
          <p:cNvPr id="85" name="Google Shape;85;p17"/>
          <p:cNvSpPr/>
          <p:nvPr/>
        </p:nvSpPr>
        <p:spPr>
          <a:xfrm>
            <a:off x="6579221" y="1901173"/>
            <a:ext cx="877800" cy="877800"/>
          </a:xfrm>
          <a:prstGeom prst="roundRect">
            <a:avLst>
              <a:gd name="adj" fmla="val 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4000" b="1" dirty="0">
                <a:solidFill>
                  <a:schemeClr val="lt2"/>
                </a:solidFill>
                <a:latin typeface="Rajdhani"/>
                <a:ea typeface="Rajdhani"/>
                <a:cs typeface="Rajdhani"/>
                <a:sym typeface="Rajdhani"/>
              </a:rPr>
              <a:t>M</a:t>
            </a:r>
            <a:endParaRPr sz="4000" b="1" dirty="0">
              <a:solidFill>
                <a:schemeClr val="lt2"/>
              </a:solidFill>
              <a:latin typeface="Rajdhani"/>
              <a:ea typeface="Rajdhani"/>
              <a:cs typeface="Rajdhani"/>
              <a:sym typeface="Rajdhan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sp>
        <p:nvSpPr>
          <p:cNvPr id="4" name="TextBox 3">
            <a:extLst>
              <a:ext uri="{FF2B5EF4-FFF2-40B4-BE49-F238E27FC236}">
                <a16:creationId xmlns:a16="http://schemas.microsoft.com/office/drawing/2014/main" id="{0B9A5158-E1C1-ED74-0FA8-A1B882DBCAC3}"/>
              </a:ext>
            </a:extLst>
          </p:cNvPr>
          <p:cNvSpPr txBox="1"/>
          <p:nvPr/>
        </p:nvSpPr>
        <p:spPr>
          <a:xfrm>
            <a:off x="428625" y="552777"/>
            <a:ext cx="4572000" cy="461665"/>
          </a:xfrm>
          <a:prstGeom prst="rect">
            <a:avLst/>
          </a:prstGeom>
          <a:noFill/>
        </p:spPr>
        <p:txBody>
          <a:bodyPr wrap="square">
            <a:spAutoFit/>
          </a:bodyPr>
          <a:lstStyle/>
          <a:p>
            <a:r>
              <a:rPr lang="en-US" sz="2400" b="1" dirty="0">
                <a:solidFill>
                  <a:schemeClr val="bg1"/>
                </a:solidFill>
                <a:latin typeface="Rajdhani" panose="020B0604020202020204" charset="0"/>
                <a:cs typeface="Rajdhani" panose="020B0604020202020204" charset="0"/>
              </a:rPr>
              <a:t>Project Summary</a:t>
            </a:r>
          </a:p>
        </p:txBody>
      </p:sp>
      <p:sp>
        <p:nvSpPr>
          <p:cNvPr id="6" name="TextBox 5">
            <a:extLst>
              <a:ext uri="{FF2B5EF4-FFF2-40B4-BE49-F238E27FC236}">
                <a16:creationId xmlns:a16="http://schemas.microsoft.com/office/drawing/2014/main" id="{A1255B88-B756-4A9A-7E5B-5A8D04002A6D}"/>
              </a:ext>
            </a:extLst>
          </p:cNvPr>
          <p:cNvSpPr txBox="1"/>
          <p:nvPr/>
        </p:nvSpPr>
        <p:spPr>
          <a:xfrm>
            <a:off x="507207" y="1300356"/>
            <a:ext cx="4572000" cy="1169551"/>
          </a:xfrm>
          <a:prstGeom prst="rect">
            <a:avLst/>
          </a:prstGeom>
          <a:noFill/>
        </p:spPr>
        <p:txBody>
          <a:bodyPr wrap="square">
            <a:spAutoFit/>
          </a:bodyPr>
          <a:lstStyle/>
          <a:p>
            <a:r>
              <a:rPr lang="en-US" dirty="0">
                <a:solidFill>
                  <a:schemeClr val="bg1"/>
                </a:solidFill>
                <a:latin typeface="Fira Sans Condensed" panose="020B0503050000020004" pitchFamily="34" charset="0"/>
              </a:rPr>
              <a:t>In Bangladesh, people are nowadays being driven to use not just only social media platforms for entertainment but also using online platforms for other uses. But this one is relevantly new, and if we can connect our website with Law Enforcement.</a:t>
            </a:r>
          </a:p>
        </p:txBody>
      </p:sp>
      <p:sp>
        <p:nvSpPr>
          <p:cNvPr id="8" name="TextBox 7">
            <a:extLst>
              <a:ext uri="{FF2B5EF4-FFF2-40B4-BE49-F238E27FC236}">
                <a16:creationId xmlns:a16="http://schemas.microsoft.com/office/drawing/2014/main" id="{35A6B249-8DE4-7DC8-82F6-5966BE68041C}"/>
              </a:ext>
            </a:extLst>
          </p:cNvPr>
          <p:cNvSpPr txBox="1"/>
          <p:nvPr/>
        </p:nvSpPr>
        <p:spPr>
          <a:xfrm>
            <a:off x="507207" y="3278356"/>
            <a:ext cx="4572000" cy="400110"/>
          </a:xfrm>
          <a:prstGeom prst="rect">
            <a:avLst/>
          </a:prstGeom>
          <a:noFill/>
        </p:spPr>
        <p:txBody>
          <a:bodyPr wrap="square">
            <a:spAutoFit/>
          </a:bodyPr>
          <a:lstStyle/>
          <a:p>
            <a:r>
              <a:rPr lang="en-US" sz="2000" b="1" dirty="0">
                <a:solidFill>
                  <a:schemeClr val="bg1"/>
                </a:solidFill>
                <a:latin typeface="Fira Sans Condensed" panose="020B0503050000020004" pitchFamily="34" charset="0"/>
              </a:rPr>
              <a:t>Technical Issues and Solutions:</a:t>
            </a:r>
          </a:p>
        </p:txBody>
      </p:sp>
      <p:sp>
        <p:nvSpPr>
          <p:cNvPr id="10" name="TextBox 9">
            <a:extLst>
              <a:ext uri="{FF2B5EF4-FFF2-40B4-BE49-F238E27FC236}">
                <a16:creationId xmlns:a16="http://schemas.microsoft.com/office/drawing/2014/main" id="{8CA3DE95-9DC5-8BCB-DC0D-F4CC8A3309CC}"/>
              </a:ext>
            </a:extLst>
          </p:cNvPr>
          <p:cNvSpPr txBox="1"/>
          <p:nvPr/>
        </p:nvSpPr>
        <p:spPr>
          <a:xfrm>
            <a:off x="585787" y="3829467"/>
            <a:ext cx="4572000" cy="307777"/>
          </a:xfrm>
          <a:prstGeom prst="rect">
            <a:avLst/>
          </a:prstGeom>
          <a:noFill/>
        </p:spPr>
        <p:txBody>
          <a:bodyPr wrap="square">
            <a:spAutoFit/>
          </a:bodyPr>
          <a:lstStyle/>
          <a:p>
            <a:r>
              <a:rPr lang="en-US" dirty="0">
                <a:solidFill>
                  <a:schemeClr val="bg1"/>
                </a:solidFill>
                <a:latin typeface="Fira Sans Condensed" panose="020B0503050000020004" pitchFamily="34" charset="0"/>
              </a:rPr>
              <a:t>Dataset of Siamese Network</a:t>
            </a:r>
          </a:p>
        </p:txBody>
      </p:sp>
      <p:sp>
        <p:nvSpPr>
          <p:cNvPr id="12" name="TextBox 11">
            <a:extLst>
              <a:ext uri="{FF2B5EF4-FFF2-40B4-BE49-F238E27FC236}">
                <a16:creationId xmlns:a16="http://schemas.microsoft.com/office/drawing/2014/main" id="{FA3FE5BA-8016-CA8B-8D93-A48591BF8A85}"/>
              </a:ext>
            </a:extLst>
          </p:cNvPr>
          <p:cNvSpPr txBox="1"/>
          <p:nvPr/>
        </p:nvSpPr>
        <p:spPr>
          <a:xfrm>
            <a:off x="3014662" y="3829467"/>
            <a:ext cx="4572000" cy="307777"/>
          </a:xfrm>
          <a:prstGeom prst="rect">
            <a:avLst/>
          </a:prstGeom>
          <a:noFill/>
        </p:spPr>
        <p:txBody>
          <a:bodyPr wrap="square">
            <a:spAutoFit/>
          </a:bodyPr>
          <a:lstStyle/>
          <a:p>
            <a:r>
              <a:rPr lang="en-US" dirty="0">
                <a:solidFill>
                  <a:schemeClr val="bg1"/>
                </a:solidFill>
                <a:latin typeface="Fira Sans Condensed" panose="020B0503050000020004" pitchFamily="34" charset="0"/>
              </a:rPr>
              <a:t>Enormous Bugs</a:t>
            </a:r>
          </a:p>
        </p:txBody>
      </p:sp>
      <p:sp>
        <p:nvSpPr>
          <p:cNvPr id="14" name="TextBox 13">
            <a:extLst>
              <a:ext uri="{FF2B5EF4-FFF2-40B4-BE49-F238E27FC236}">
                <a16:creationId xmlns:a16="http://schemas.microsoft.com/office/drawing/2014/main" id="{8BC9F2F7-17F1-C39C-A854-77C302185926}"/>
              </a:ext>
            </a:extLst>
          </p:cNvPr>
          <p:cNvSpPr txBox="1"/>
          <p:nvPr/>
        </p:nvSpPr>
        <p:spPr>
          <a:xfrm>
            <a:off x="4572000" y="3829467"/>
            <a:ext cx="4572000" cy="307777"/>
          </a:xfrm>
          <a:prstGeom prst="rect">
            <a:avLst/>
          </a:prstGeom>
          <a:noFill/>
        </p:spPr>
        <p:txBody>
          <a:bodyPr wrap="square">
            <a:spAutoFit/>
          </a:bodyPr>
          <a:lstStyle/>
          <a:p>
            <a:r>
              <a:rPr lang="en-US" dirty="0">
                <a:solidFill>
                  <a:schemeClr val="bg1"/>
                </a:solidFill>
                <a:latin typeface="Fira Sans Condensed" panose="020B0503050000020004" pitchFamily="34" charset="0"/>
              </a:rPr>
              <a:t>Creating several paths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4" name="TextBox 3">
            <a:extLst>
              <a:ext uri="{FF2B5EF4-FFF2-40B4-BE49-F238E27FC236}">
                <a16:creationId xmlns:a16="http://schemas.microsoft.com/office/drawing/2014/main" id="{0B9A5158-E1C1-ED74-0FA8-A1B882DBCAC3}"/>
              </a:ext>
            </a:extLst>
          </p:cNvPr>
          <p:cNvSpPr txBox="1"/>
          <p:nvPr/>
        </p:nvSpPr>
        <p:spPr>
          <a:xfrm>
            <a:off x="428625" y="745659"/>
            <a:ext cx="4572000" cy="584775"/>
          </a:xfrm>
          <a:prstGeom prst="rect">
            <a:avLst/>
          </a:prstGeom>
          <a:noFill/>
        </p:spPr>
        <p:txBody>
          <a:bodyPr wrap="square">
            <a:spAutoFit/>
          </a:bodyPr>
          <a:lstStyle/>
          <a:p>
            <a:r>
              <a:rPr lang="en-US" sz="3200" b="1" dirty="0">
                <a:solidFill>
                  <a:schemeClr val="bg1"/>
                </a:solidFill>
                <a:latin typeface="Rajdhani" panose="020B0604020202020204" charset="0"/>
                <a:cs typeface="Rajdhani" panose="020B0604020202020204" charset="0"/>
              </a:rPr>
              <a:t>Conclusion</a:t>
            </a:r>
          </a:p>
        </p:txBody>
      </p:sp>
      <p:sp>
        <p:nvSpPr>
          <p:cNvPr id="6" name="TextBox 5">
            <a:extLst>
              <a:ext uri="{FF2B5EF4-FFF2-40B4-BE49-F238E27FC236}">
                <a16:creationId xmlns:a16="http://schemas.microsoft.com/office/drawing/2014/main" id="{A1255B88-B756-4A9A-7E5B-5A8D04002A6D}"/>
              </a:ext>
            </a:extLst>
          </p:cNvPr>
          <p:cNvSpPr txBox="1"/>
          <p:nvPr/>
        </p:nvSpPr>
        <p:spPr>
          <a:xfrm>
            <a:off x="428625" y="1736125"/>
            <a:ext cx="4572000" cy="1815882"/>
          </a:xfrm>
          <a:prstGeom prst="rect">
            <a:avLst/>
          </a:prstGeom>
          <a:noFill/>
        </p:spPr>
        <p:txBody>
          <a:bodyPr wrap="square">
            <a:spAutoFit/>
          </a:bodyPr>
          <a:lstStyle/>
          <a:p>
            <a:r>
              <a:rPr lang="en-US" dirty="0">
                <a:solidFill>
                  <a:schemeClr val="bg1"/>
                </a:solidFill>
                <a:latin typeface="Fira Sans Condensed" panose="020B0503050000020004" pitchFamily="34" charset="0"/>
              </a:rPr>
              <a:t>“Lost and Found Human Detection” is a website built for reuniting people with their loved ones. We used face recognition for matching faces stored in our system with the images posted. It is a significant project because it is free of cost, easy to use, great aid to the Law Enforcement agencies, and reduces criminal activity by locating missing persons as they could have been victims of trafficking and other heinous crimes.</a:t>
            </a:r>
          </a:p>
        </p:txBody>
      </p:sp>
    </p:spTree>
    <p:extLst>
      <p:ext uri="{BB962C8B-B14F-4D97-AF65-F5344CB8AC3E}">
        <p14:creationId xmlns:p14="http://schemas.microsoft.com/office/powerpoint/2010/main" val="1729809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64"/>
        <p:cNvGrpSpPr/>
        <p:nvPr/>
      </p:nvGrpSpPr>
      <p:grpSpPr>
        <a:xfrm>
          <a:off x="0" y="0"/>
          <a:ext cx="0" cy="0"/>
          <a:chOff x="0" y="0"/>
          <a:chExt cx="0" cy="0"/>
        </a:xfrm>
      </p:grpSpPr>
      <p:sp>
        <p:nvSpPr>
          <p:cNvPr id="1465" name="Google Shape;1465;p47"/>
          <p:cNvSpPr txBox="1"/>
          <p:nvPr/>
        </p:nvSpPr>
        <p:spPr>
          <a:xfrm>
            <a:off x="841181" y="175260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dirty="0">
                <a:solidFill>
                  <a:srgbClr val="FFFFFF"/>
                </a:solidFill>
                <a:latin typeface="Freestyle Script" panose="030804020302050B0404" pitchFamily="66" charset="0"/>
              </a:rPr>
              <a:t>Thank you</a:t>
            </a:r>
            <a:endParaRPr sz="9600" dirty="0">
              <a:solidFill>
                <a:srgbClr val="FFFFFF"/>
              </a:solidFill>
              <a:latin typeface="Freestyle Script" panose="030804020302050B0404" pitchFamily="66"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6"/>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Abstract</a:t>
            </a:r>
            <a:endParaRPr sz="3000" dirty="0"/>
          </a:p>
        </p:txBody>
      </p:sp>
      <p:sp>
        <p:nvSpPr>
          <p:cNvPr id="65" name="Google Shape;65;p16"/>
          <p:cNvSpPr txBox="1">
            <a:spLocks noGrp="1"/>
          </p:cNvSpPr>
          <p:nvPr>
            <p:ph type="body" idx="1"/>
          </p:nvPr>
        </p:nvSpPr>
        <p:spPr>
          <a:xfrm>
            <a:off x="1050806" y="1880106"/>
            <a:ext cx="6913800" cy="2609613"/>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lt2"/>
              </a:buClr>
              <a:buSzPts val="1400"/>
              <a:buFont typeface="Fira Sans Condensed"/>
              <a:buChar char="●"/>
            </a:pPr>
            <a:r>
              <a:rPr lang="en-US" sz="1600" dirty="0">
                <a:solidFill>
                  <a:schemeClr val="lt2"/>
                </a:solidFill>
              </a:rPr>
              <a:t>“Lost and Found Human Detection” is a website developed for finding missing persons using Artificial Intelligence. There are mainly two ways of finding a missing person. With the help of Law and using social media platforms. Judging from past experiences, it is time-consuming; in most cases, the result is negative. So, we came up with the idea of finding a lost person using an Artificial Intelligence based website where people can post information about the missing person, and the website will use a face recognition system to match the lost person’s face with the found person’s faces and gives us a result whether the person is found or not by providing a match notification.</a:t>
            </a:r>
            <a:endParaRPr sz="1600" dirty="0">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Introduction</a:t>
            </a:r>
            <a:endParaRPr dirty="0"/>
          </a:p>
        </p:txBody>
      </p:sp>
      <p:sp>
        <p:nvSpPr>
          <p:cNvPr id="2" name="Google Shape;65;p16">
            <a:extLst>
              <a:ext uri="{FF2B5EF4-FFF2-40B4-BE49-F238E27FC236}">
                <a16:creationId xmlns:a16="http://schemas.microsoft.com/office/drawing/2014/main" id="{54BB61F2-8B9A-3637-0033-8003760B5F62}"/>
              </a:ext>
            </a:extLst>
          </p:cNvPr>
          <p:cNvSpPr txBox="1">
            <a:spLocks/>
          </p:cNvSpPr>
          <p:nvPr/>
        </p:nvSpPr>
        <p:spPr>
          <a:xfrm>
            <a:off x="1050806" y="1765806"/>
            <a:ext cx="6913800" cy="260961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317500">
              <a:buClr>
                <a:schemeClr val="lt2"/>
              </a:buClr>
              <a:buSzPts val="1400"/>
              <a:buFont typeface="Fira Sans Condensed"/>
              <a:buChar char="●"/>
            </a:pPr>
            <a:r>
              <a:rPr lang="en-US" sz="1600" dirty="0">
                <a:solidFill>
                  <a:schemeClr val="lt2"/>
                </a:solidFill>
              </a:rPr>
              <a:t>Lost and Found Human Detection is a website built for locating missing persons. People can use this website to upload information and photos of their lost person, quickly search through thousands of posts, and get the result correctly by avoiding hazards related to the old traditional way. Bangladesh is an overpopulated country with a population of around 169,487,689. Thousands of people go missing every year. “Dhaka Tribune”, an online newspaper source, stated that almost 20,000 children go missing every </a:t>
            </a:r>
            <a:r>
              <a:rPr lang="en-US" sz="1600" dirty="0" err="1">
                <a:solidFill>
                  <a:schemeClr val="lt2"/>
                </a:solidFill>
              </a:rPr>
              <a:t>year.Most</a:t>
            </a:r>
            <a:r>
              <a:rPr lang="en-US" sz="1600" dirty="0">
                <a:solidFill>
                  <a:schemeClr val="lt2"/>
                </a:solidFill>
              </a:rPr>
              <a:t> of the cases, these missing persons become victims of trafficking and heinous crimes. Locating them fast and helping law enforcement agencies is also a motivation to create this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1"/>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Background Research</a:t>
            </a:r>
            <a:endParaRPr dirty="0"/>
          </a:p>
        </p:txBody>
      </p:sp>
      <p:sp>
        <p:nvSpPr>
          <p:cNvPr id="3" name="TextBox 2">
            <a:extLst>
              <a:ext uri="{FF2B5EF4-FFF2-40B4-BE49-F238E27FC236}">
                <a16:creationId xmlns:a16="http://schemas.microsoft.com/office/drawing/2014/main" id="{90369891-B3A2-9706-0DBE-437D8063B7A6}"/>
              </a:ext>
            </a:extLst>
          </p:cNvPr>
          <p:cNvSpPr txBox="1"/>
          <p:nvPr/>
        </p:nvSpPr>
        <p:spPr>
          <a:xfrm>
            <a:off x="145536" y="1805144"/>
            <a:ext cx="8143069" cy="3108543"/>
          </a:xfrm>
          <a:prstGeom prst="rect">
            <a:avLst/>
          </a:prstGeom>
          <a:noFill/>
        </p:spPr>
        <p:txBody>
          <a:bodyPr wrap="square">
            <a:spAutoFit/>
          </a:bodyPr>
          <a:lstStyle/>
          <a:p>
            <a:pPr marL="457200" indent="-317500">
              <a:buClr>
                <a:schemeClr val="lt2"/>
              </a:buClr>
              <a:buSzPts val="1400"/>
              <a:buFont typeface="Fira Sans Condensed"/>
              <a:buChar char="●"/>
            </a:pPr>
            <a:r>
              <a:rPr lang="en-US" sz="1400" dirty="0">
                <a:solidFill>
                  <a:schemeClr val="lt2"/>
                </a:solidFill>
              </a:rPr>
              <a:t>The "Lost and Found Human Detection" project is a unique approach that combines elements from various existing projects. One such project is the "Human Based Lost and Found Project" in Malaysia, which allows users to post information about missing individuals and engage in live chat. However, this project lacks a face recognition system.</a:t>
            </a:r>
          </a:p>
          <a:p>
            <a:pPr marL="457200" indent="-317500">
              <a:buClr>
                <a:schemeClr val="lt2"/>
              </a:buClr>
              <a:buSzPts val="1400"/>
              <a:buFont typeface="Fira Sans Condensed"/>
              <a:buChar char="●"/>
            </a:pPr>
            <a:endParaRPr lang="en-US" sz="1400" dirty="0">
              <a:solidFill>
                <a:schemeClr val="lt2"/>
              </a:solidFill>
            </a:endParaRPr>
          </a:p>
          <a:p>
            <a:pPr marL="457200" indent="-317500">
              <a:buClr>
                <a:schemeClr val="lt2"/>
              </a:buClr>
              <a:buSzPts val="1400"/>
              <a:buFont typeface="Fira Sans Condensed"/>
              <a:buChar char="●"/>
            </a:pPr>
            <a:r>
              <a:rPr lang="en-US" sz="1400" dirty="0">
                <a:solidFill>
                  <a:schemeClr val="lt2"/>
                </a:solidFill>
              </a:rPr>
              <a:t>In contrast, the "Lost and Found Human Detection" project incorporates a face recognition system. Users can upload images of missing individuals, which are stored in a zipped file. This file is then processed by a Siamese Network's trained model in a collaborative environment (such as Google </a:t>
            </a:r>
            <a:r>
              <a:rPr lang="en-US" sz="1400" dirty="0" err="1">
                <a:solidFill>
                  <a:schemeClr val="lt2"/>
                </a:solidFill>
              </a:rPr>
              <a:t>Colab</a:t>
            </a:r>
            <a:r>
              <a:rPr lang="en-US" sz="1400" dirty="0">
                <a:solidFill>
                  <a:schemeClr val="lt2"/>
                </a:solidFill>
              </a:rPr>
              <a:t>). The model matches the faces and provides instant notifications along with accuracy percentages.</a:t>
            </a:r>
          </a:p>
          <a:p>
            <a:pPr marL="457200" indent="-317500">
              <a:buClr>
                <a:schemeClr val="lt2"/>
              </a:buClr>
              <a:buSzPts val="1400"/>
              <a:buFont typeface="Fira Sans Condensed"/>
              <a:buChar char="●"/>
            </a:pPr>
            <a:endParaRPr lang="en-US" sz="1400" dirty="0">
              <a:solidFill>
                <a:schemeClr val="lt2"/>
              </a:solidFill>
            </a:endParaRPr>
          </a:p>
          <a:p>
            <a:pPr marL="457200" indent="-317500">
              <a:buClr>
                <a:schemeClr val="lt2"/>
              </a:buClr>
              <a:buSzPts val="1400"/>
              <a:buFont typeface="Fira Sans Condensed"/>
              <a:buChar char="●"/>
            </a:pPr>
            <a:r>
              <a:rPr lang="en-US" sz="1400" dirty="0">
                <a:solidFill>
                  <a:schemeClr val="lt2"/>
                </a:solidFill>
              </a:rPr>
              <a:t>Overall, the "Lost and Found Human Detection" project combines the strengths of these different approaches to create a comprehensive solution for identifying missing individuals using face recognition technology.</a:t>
            </a:r>
          </a:p>
        </p:txBody>
      </p:sp>
      <p:pic>
        <p:nvPicPr>
          <p:cNvPr id="7" name="Picture 6">
            <a:extLst>
              <a:ext uri="{FF2B5EF4-FFF2-40B4-BE49-F238E27FC236}">
                <a16:creationId xmlns:a16="http://schemas.microsoft.com/office/drawing/2014/main" id="{B65D04DF-0DEF-B401-3D4D-457611E65EA8}"/>
              </a:ext>
            </a:extLst>
          </p:cNvPr>
          <p:cNvPicPr>
            <a:picLocks noChangeAspect="1"/>
          </p:cNvPicPr>
          <p:nvPr/>
        </p:nvPicPr>
        <p:blipFill>
          <a:blip r:embed="rId3"/>
          <a:stretch>
            <a:fillRect/>
          </a:stretch>
        </p:blipFill>
        <p:spPr>
          <a:xfrm>
            <a:off x="7170493" y="499737"/>
            <a:ext cx="1589163" cy="9589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24"/>
          <p:cNvSpPr txBox="1">
            <a:spLocks noGrp="1"/>
          </p:cNvSpPr>
          <p:nvPr>
            <p:ph type="title"/>
          </p:nvPr>
        </p:nvSpPr>
        <p:spPr>
          <a:xfrm>
            <a:off x="-2779445" y="1930616"/>
            <a:ext cx="674553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t>GANTT </a:t>
            </a:r>
            <a:br>
              <a:rPr lang="en-US" sz="2400" dirty="0"/>
            </a:br>
            <a:r>
              <a:rPr lang="en-US" sz="2400" dirty="0"/>
              <a:t>             CHART</a:t>
            </a:r>
            <a:endParaRPr sz="2400" dirty="0"/>
          </a:p>
        </p:txBody>
      </p:sp>
      <p:sp>
        <p:nvSpPr>
          <p:cNvPr id="400" name="Google Shape;400;p24"/>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endParaRPr lang="en-US" sz="3200"/>
          </a:p>
        </p:txBody>
      </p:sp>
      <p:grpSp>
        <p:nvGrpSpPr>
          <p:cNvPr id="436" name="Google Shape;436;p24"/>
          <p:cNvGrpSpPr/>
          <p:nvPr/>
        </p:nvGrpSpPr>
        <p:grpSpPr>
          <a:xfrm>
            <a:off x="5845020" y="1817187"/>
            <a:ext cx="344065" cy="368644"/>
            <a:chOff x="4149138" y="4121151"/>
            <a:chExt cx="344065" cy="368644"/>
          </a:xfrm>
        </p:grpSpPr>
        <p:sp>
          <p:nvSpPr>
            <p:cNvPr id="437" name="Google Shape;437;p24"/>
            <p:cNvSpPr/>
            <p:nvPr/>
          </p:nvSpPr>
          <p:spPr>
            <a:xfrm>
              <a:off x="4205853" y="4182724"/>
              <a:ext cx="225746" cy="307071"/>
            </a:xfrm>
            <a:custGeom>
              <a:avLst/>
              <a:gdLst/>
              <a:ahLst/>
              <a:cxnLst/>
              <a:rect l="l" t="t" r="r" b="b"/>
              <a:pathLst>
                <a:path w="7109" h="9670" extrusionOk="0">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4444777" y="4287484"/>
              <a:ext cx="48426" cy="11400"/>
            </a:xfrm>
            <a:custGeom>
              <a:avLst/>
              <a:gdLst/>
              <a:ahLst/>
              <a:cxnLst/>
              <a:rect l="l" t="t" r="r" b="b"/>
              <a:pathLst>
                <a:path w="1525" h="359" extrusionOk="0">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4149138" y="4287484"/>
              <a:ext cx="48426" cy="11400"/>
            </a:xfrm>
            <a:custGeom>
              <a:avLst/>
              <a:gdLst/>
              <a:ahLst/>
              <a:cxnLst/>
              <a:rect l="l" t="t" r="r" b="b"/>
              <a:pathLst>
                <a:path w="1525" h="359" extrusionOk="0">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4315471" y="4121151"/>
              <a:ext cx="11400" cy="48045"/>
            </a:xfrm>
            <a:custGeom>
              <a:avLst/>
              <a:gdLst/>
              <a:ahLst/>
              <a:cxnLst/>
              <a:rect l="l" t="t" r="r" b="b"/>
              <a:pathLst>
                <a:path w="359" h="1513" extrusionOk="0">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4378632" y="4159575"/>
              <a:ext cx="22705" cy="27754"/>
            </a:xfrm>
            <a:custGeom>
              <a:avLst/>
              <a:gdLst/>
              <a:ahLst/>
              <a:cxnLst/>
              <a:rect l="l" t="t" r="r" b="b"/>
              <a:pathLst>
                <a:path w="715" h="874" extrusionOk="0">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4240243" y="4399103"/>
              <a:ext cx="22705" cy="27563"/>
            </a:xfrm>
            <a:custGeom>
              <a:avLst/>
              <a:gdLst/>
              <a:ahLst/>
              <a:cxnLst/>
              <a:rect l="l" t="t" r="r" b="b"/>
              <a:pathLst>
                <a:path w="715" h="868" extrusionOk="0">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4240243" y="4159130"/>
              <a:ext cx="22705" cy="28198"/>
            </a:xfrm>
            <a:custGeom>
              <a:avLst/>
              <a:gdLst/>
              <a:ahLst/>
              <a:cxnLst/>
              <a:rect l="l" t="t" r="r" b="b"/>
              <a:pathLst>
                <a:path w="715" h="888" extrusionOk="0">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4378632" y="4399230"/>
              <a:ext cx="22705" cy="28198"/>
            </a:xfrm>
            <a:custGeom>
              <a:avLst/>
              <a:gdLst/>
              <a:ahLst/>
              <a:cxnLst/>
              <a:rect l="l" t="t" r="r" b="b"/>
              <a:pathLst>
                <a:path w="715" h="888" extrusionOk="0">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4426264" y="4351851"/>
              <a:ext cx="29532" cy="21117"/>
            </a:xfrm>
            <a:custGeom>
              <a:avLst/>
              <a:gdLst/>
              <a:ahLst/>
              <a:cxnLst/>
              <a:rect l="l" t="t" r="r" b="b"/>
              <a:pathLst>
                <a:path w="930" h="665" extrusionOk="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4186196" y="4213463"/>
              <a:ext cx="29500" cy="21117"/>
            </a:xfrm>
            <a:custGeom>
              <a:avLst/>
              <a:gdLst/>
              <a:ahLst/>
              <a:cxnLst/>
              <a:rect l="l" t="t" r="r" b="b"/>
              <a:pathLst>
                <a:path w="929" h="665" extrusionOk="0">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4425883" y="4213590"/>
              <a:ext cx="29913" cy="21371"/>
            </a:xfrm>
            <a:custGeom>
              <a:avLst/>
              <a:gdLst/>
              <a:ahLst/>
              <a:cxnLst/>
              <a:rect l="l" t="t" r="r" b="b"/>
              <a:pathLst>
                <a:path w="942" h="673" extrusionOk="0">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4186196" y="4351978"/>
              <a:ext cx="29500" cy="21371"/>
            </a:xfrm>
            <a:custGeom>
              <a:avLst/>
              <a:gdLst/>
              <a:ahLst/>
              <a:cxnLst/>
              <a:rect l="l" t="t" r="r" b="b"/>
              <a:pathLst>
                <a:path w="929" h="673" extrusionOk="0">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roup 6">
            <a:extLst>
              <a:ext uri="{FF2B5EF4-FFF2-40B4-BE49-F238E27FC236}">
                <a16:creationId xmlns:a16="http://schemas.microsoft.com/office/drawing/2014/main" id="{5ECDAE08-79FA-1430-BA44-FAF71A6226AE}"/>
              </a:ext>
            </a:extLst>
          </p:cNvPr>
          <p:cNvGrpSpPr/>
          <p:nvPr/>
        </p:nvGrpSpPr>
        <p:grpSpPr>
          <a:xfrm rot="16200000">
            <a:off x="428045" y="1299576"/>
            <a:ext cx="4566194" cy="2518208"/>
            <a:chOff x="894420" y="1938953"/>
            <a:chExt cx="5516398" cy="648309"/>
          </a:xfrm>
        </p:grpSpPr>
        <p:cxnSp>
          <p:nvCxnSpPr>
            <p:cNvPr id="455" name="Google Shape;455;p24"/>
            <p:cNvCxnSpPr>
              <a:cxnSpLocks/>
            </p:cNvCxnSpPr>
            <p:nvPr/>
          </p:nvCxnSpPr>
          <p:spPr>
            <a:xfrm rot="5400000">
              <a:off x="1949371" y="884004"/>
              <a:ext cx="648297" cy="27582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456" name="Google Shape;456;p24"/>
            <p:cNvCxnSpPr>
              <a:cxnSpLocks/>
            </p:cNvCxnSpPr>
            <p:nvPr/>
          </p:nvCxnSpPr>
          <p:spPr>
            <a:xfrm rot="5400000">
              <a:off x="2868721" y="1803352"/>
              <a:ext cx="648297" cy="9195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457" name="Google Shape;457;p24"/>
            <p:cNvCxnSpPr>
              <a:cxnSpLocks/>
            </p:cNvCxnSpPr>
            <p:nvPr/>
          </p:nvCxnSpPr>
          <p:spPr>
            <a:xfrm rot="16200000" flipH="1">
              <a:off x="3788219" y="1803359"/>
              <a:ext cx="648300" cy="919500"/>
            </a:xfrm>
            <a:prstGeom prst="bentConnector3">
              <a:avLst>
                <a:gd name="adj1" fmla="val 50008"/>
              </a:avLst>
            </a:prstGeom>
            <a:noFill/>
            <a:ln w="19050" cap="flat" cmpd="sng">
              <a:solidFill>
                <a:schemeClr val="lt2"/>
              </a:solidFill>
              <a:prstDash val="solid"/>
              <a:round/>
              <a:headEnd type="none" w="med" len="med"/>
              <a:tailEnd type="oval" w="med" len="med"/>
            </a:ln>
          </p:spPr>
        </p:cxnSp>
        <p:cxnSp>
          <p:nvCxnSpPr>
            <p:cNvPr id="458" name="Google Shape;458;p24"/>
            <p:cNvCxnSpPr>
              <a:cxnSpLocks/>
            </p:cNvCxnSpPr>
            <p:nvPr/>
          </p:nvCxnSpPr>
          <p:spPr>
            <a:xfrm rot="16200000" flipH="1">
              <a:off x="4707568" y="884012"/>
              <a:ext cx="648300" cy="2758200"/>
            </a:xfrm>
            <a:prstGeom prst="bentConnector3">
              <a:avLst>
                <a:gd name="adj1" fmla="val 50008"/>
              </a:avLst>
            </a:prstGeom>
            <a:noFill/>
            <a:ln w="19050" cap="flat" cmpd="sng">
              <a:solidFill>
                <a:schemeClr val="lt2"/>
              </a:solidFill>
              <a:prstDash val="solid"/>
              <a:round/>
              <a:headEnd type="none" w="med" len="med"/>
              <a:tailEnd type="oval" w="med" len="med"/>
            </a:ln>
          </p:spPr>
        </p:cxnSp>
      </p:grpSp>
      <p:pic>
        <p:nvPicPr>
          <p:cNvPr id="5" name="Picture 4">
            <a:extLst>
              <a:ext uri="{FF2B5EF4-FFF2-40B4-BE49-F238E27FC236}">
                <a16:creationId xmlns:a16="http://schemas.microsoft.com/office/drawing/2014/main" id="{36684C0F-386B-EA44-3A4A-93E3F7674451}"/>
              </a:ext>
            </a:extLst>
          </p:cNvPr>
          <p:cNvPicPr>
            <a:picLocks noChangeAspect="1"/>
          </p:cNvPicPr>
          <p:nvPr/>
        </p:nvPicPr>
        <p:blipFill>
          <a:blip r:embed="rId3"/>
          <a:stretch>
            <a:fillRect/>
          </a:stretch>
        </p:blipFill>
        <p:spPr>
          <a:xfrm>
            <a:off x="3775588" y="151813"/>
            <a:ext cx="5304307" cy="48137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29"/>
          <p:cNvSpPr txBox="1">
            <a:spLocks noGrp="1"/>
          </p:cNvSpPr>
          <p:nvPr>
            <p:ph type="title"/>
          </p:nvPr>
        </p:nvSpPr>
        <p:spPr>
          <a:xfrm>
            <a:off x="406488" y="31400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TOOLS USED</a:t>
            </a:r>
            <a:endParaRPr dirty="0"/>
          </a:p>
        </p:txBody>
      </p:sp>
      <p:grpSp>
        <p:nvGrpSpPr>
          <p:cNvPr id="680" name="Google Shape;680;p29"/>
          <p:cNvGrpSpPr/>
          <p:nvPr/>
        </p:nvGrpSpPr>
        <p:grpSpPr>
          <a:xfrm>
            <a:off x="2314575" y="1495222"/>
            <a:ext cx="3007518" cy="414337"/>
            <a:chOff x="2137076" y="1651470"/>
            <a:chExt cx="5397462" cy="713400"/>
          </a:xfrm>
        </p:grpSpPr>
        <p:sp>
          <p:nvSpPr>
            <p:cNvPr id="681" name="Google Shape;681;p29"/>
            <p:cNvSpPr/>
            <p:nvPr/>
          </p:nvSpPr>
          <p:spPr>
            <a:xfrm>
              <a:off x="2137076" y="16514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Rajdhani"/>
                  <a:ea typeface="Rajdhani"/>
                  <a:cs typeface="Rajdhani"/>
                  <a:sym typeface="Rajdhani"/>
                </a:rPr>
                <a:t>HTML</a:t>
              </a:r>
              <a:endParaRPr sz="1200" b="1" dirty="0">
                <a:solidFill>
                  <a:schemeClr val="lt2"/>
                </a:solidFill>
                <a:latin typeface="Rajdhani"/>
                <a:ea typeface="Rajdhani"/>
                <a:cs typeface="Rajdhani"/>
                <a:sym typeface="Rajdhani"/>
              </a:endParaRPr>
            </a:p>
          </p:txBody>
        </p:sp>
        <p:sp>
          <p:nvSpPr>
            <p:cNvPr id="682" name="Google Shape;682;p29"/>
            <p:cNvSpPr txBox="1"/>
            <p:nvPr/>
          </p:nvSpPr>
          <p:spPr>
            <a:xfrm>
              <a:off x="4662557" y="17659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sp>
          <p:nvSpPr>
            <p:cNvPr id="683" name="Google Shape;683;p29"/>
            <p:cNvSpPr/>
            <p:nvPr/>
          </p:nvSpPr>
          <p:spPr>
            <a:xfrm>
              <a:off x="6821138" y="16514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2"/>
                  </a:solidFill>
                  <a:latin typeface="Rajdhani"/>
                  <a:ea typeface="Rajdhani"/>
                  <a:cs typeface="Rajdhani"/>
                  <a:sym typeface="Rajdhani"/>
                </a:rPr>
                <a:t>01</a:t>
              </a:r>
            </a:p>
          </p:txBody>
        </p:sp>
      </p:grpSp>
      <p:grpSp>
        <p:nvGrpSpPr>
          <p:cNvPr id="27" name="Google Shape;680;p29">
            <a:extLst>
              <a:ext uri="{FF2B5EF4-FFF2-40B4-BE49-F238E27FC236}">
                <a16:creationId xmlns:a16="http://schemas.microsoft.com/office/drawing/2014/main" id="{28D32C76-E5F8-F6D8-6B72-BC3250208C53}"/>
              </a:ext>
            </a:extLst>
          </p:cNvPr>
          <p:cNvGrpSpPr/>
          <p:nvPr/>
        </p:nvGrpSpPr>
        <p:grpSpPr>
          <a:xfrm>
            <a:off x="2314575" y="2016917"/>
            <a:ext cx="3007518" cy="414337"/>
            <a:chOff x="2137076" y="1651470"/>
            <a:chExt cx="5397462" cy="713400"/>
          </a:xfrm>
        </p:grpSpPr>
        <p:sp>
          <p:nvSpPr>
            <p:cNvPr id="28" name="Google Shape;681;p29">
              <a:extLst>
                <a:ext uri="{FF2B5EF4-FFF2-40B4-BE49-F238E27FC236}">
                  <a16:creationId xmlns:a16="http://schemas.microsoft.com/office/drawing/2014/main" id="{92BC5432-7FD4-01F9-806D-E0036F06FAE1}"/>
                </a:ext>
              </a:extLst>
            </p:cNvPr>
            <p:cNvSpPr/>
            <p:nvPr/>
          </p:nvSpPr>
          <p:spPr>
            <a:xfrm>
              <a:off x="2137076" y="16514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Rajdhani"/>
                  <a:ea typeface="Rajdhani"/>
                  <a:cs typeface="Rajdhani"/>
                  <a:sym typeface="Rajdhani"/>
                </a:rPr>
                <a:t>CSS</a:t>
              </a:r>
              <a:endParaRPr sz="1200" b="1" dirty="0">
                <a:solidFill>
                  <a:schemeClr val="lt2"/>
                </a:solidFill>
                <a:latin typeface="Rajdhani"/>
                <a:ea typeface="Rajdhani"/>
                <a:cs typeface="Rajdhani"/>
                <a:sym typeface="Rajdhani"/>
              </a:endParaRPr>
            </a:p>
          </p:txBody>
        </p:sp>
        <p:sp>
          <p:nvSpPr>
            <p:cNvPr id="29" name="Google Shape;682;p29">
              <a:extLst>
                <a:ext uri="{FF2B5EF4-FFF2-40B4-BE49-F238E27FC236}">
                  <a16:creationId xmlns:a16="http://schemas.microsoft.com/office/drawing/2014/main" id="{87860759-FC3D-035A-C717-AEE678C9F532}"/>
                </a:ext>
              </a:extLst>
            </p:cNvPr>
            <p:cNvSpPr txBox="1"/>
            <p:nvPr/>
          </p:nvSpPr>
          <p:spPr>
            <a:xfrm>
              <a:off x="4662557" y="17659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sp>
          <p:nvSpPr>
            <p:cNvPr id="30" name="Google Shape;683;p29">
              <a:extLst>
                <a:ext uri="{FF2B5EF4-FFF2-40B4-BE49-F238E27FC236}">
                  <a16:creationId xmlns:a16="http://schemas.microsoft.com/office/drawing/2014/main" id="{7C458C00-6DB3-2A02-9D45-99D1C616392E}"/>
                </a:ext>
              </a:extLst>
            </p:cNvPr>
            <p:cNvSpPr/>
            <p:nvPr/>
          </p:nvSpPr>
          <p:spPr>
            <a:xfrm>
              <a:off x="6821138" y="16514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2"/>
                  </a:solidFill>
                  <a:latin typeface="Rajdhani"/>
                  <a:ea typeface="Rajdhani"/>
                  <a:cs typeface="Rajdhani"/>
                  <a:sym typeface="Rajdhani"/>
                </a:rPr>
                <a:t>02</a:t>
              </a:r>
            </a:p>
          </p:txBody>
        </p:sp>
      </p:grpSp>
      <p:grpSp>
        <p:nvGrpSpPr>
          <p:cNvPr id="31" name="Google Shape;680;p29">
            <a:extLst>
              <a:ext uri="{FF2B5EF4-FFF2-40B4-BE49-F238E27FC236}">
                <a16:creationId xmlns:a16="http://schemas.microsoft.com/office/drawing/2014/main" id="{AEA9D8E7-119D-02DD-CCE1-96CE3C4EAC42}"/>
              </a:ext>
            </a:extLst>
          </p:cNvPr>
          <p:cNvGrpSpPr/>
          <p:nvPr/>
        </p:nvGrpSpPr>
        <p:grpSpPr>
          <a:xfrm>
            <a:off x="2314575" y="2571750"/>
            <a:ext cx="3007518" cy="414337"/>
            <a:chOff x="2137076" y="1651470"/>
            <a:chExt cx="5397462" cy="713400"/>
          </a:xfrm>
        </p:grpSpPr>
        <p:sp>
          <p:nvSpPr>
            <p:cNvPr id="32" name="Google Shape;681;p29">
              <a:extLst>
                <a:ext uri="{FF2B5EF4-FFF2-40B4-BE49-F238E27FC236}">
                  <a16:creationId xmlns:a16="http://schemas.microsoft.com/office/drawing/2014/main" id="{59A3D605-9338-F0A9-904A-21D8818CED13}"/>
                </a:ext>
              </a:extLst>
            </p:cNvPr>
            <p:cNvSpPr/>
            <p:nvPr/>
          </p:nvSpPr>
          <p:spPr>
            <a:xfrm>
              <a:off x="2137076" y="16514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Rajdhani"/>
                  <a:ea typeface="Rajdhani"/>
                  <a:cs typeface="Rajdhani"/>
                  <a:sym typeface="Rajdhani"/>
                </a:rPr>
                <a:t>DJANGO</a:t>
              </a:r>
              <a:endParaRPr sz="1200" b="1" dirty="0">
                <a:solidFill>
                  <a:schemeClr val="lt2"/>
                </a:solidFill>
                <a:latin typeface="Rajdhani"/>
                <a:ea typeface="Rajdhani"/>
                <a:cs typeface="Rajdhani"/>
                <a:sym typeface="Rajdhani"/>
              </a:endParaRPr>
            </a:p>
          </p:txBody>
        </p:sp>
        <p:sp>
          <p:nvSpPr>
            <p:cNvPr id="33" name="Google Shape;682;p29">
              <a:extLst>
                <a:ext uri="{FF2B5EF4-FFF2-40B4-BE49-F238E27FC236}">
                  <a16:creationId xmlns:a16="http://schemas.microsoft.com/office/drawing/2014/main" id="{0D903A43-90CD-E066-0AA7-0727164B797D}"/>
                </a:ext>
              </a:extLst>
            </p:cNvPr>
            <p:cNvSpPr txBox="1"/>
            <p:nvPr/>
          </p:nvSpPr>
          <p:spPr>
            <a:xfrm>
              <a:off x="4662557" y="17659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sp>
          <p:nvSpPr>
            <p:cNvPr id="34" name="Google Shape;683;p29">
              <a:extLst>
                <a:ext uri="{FF2B5EF4-FFF2-40B4-BE49-F238E27FC236}">
                  <a16:creationId xmlns:a16="http://schemas.microsoft.com/office/drawing/2014/main" id="{465CBEC4-C2A6-6A54-9347-68055D0BDC93}"/>
                </a:ext>
              </a:extLst>
            </p:cNvPr>
            <p:cNvSpPr/>
            <p:nvPr/>
          </p:nvSpPr>
          <p:spPr>
            <a:xfrm>
              <a:off x="6821138" y="16514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2"/>
                  </a:solidFill>
                  <a:latin typeface="Rajdhani"/>
                  <a:ea typeface="Rajdhani"/>
                  <a:cs typeface="Rajdhani"/>
                  <a:sym typeface="Rajdhani"/>
                </a:rPr>
                <a:t>03</a:t>
              </a:r>
            </a:p>
          </p:txBody>
        </p:sp>
      </p:grpSp>
      <p:grpSp>
        <p:nvGrpSpPr>
          <p:cNvPr id="43" name="Google Shape;680;p29">
            <a:extLst>
              <a:ext uri="{FF2B5EF4-FFF2-40B4-BE49-F238E27FC236}">
                <a16:creationId xmlns:a16="http://schemas.microsoft.com/office/drawing/2014/main" id="{36DCF560-14F6-04F6-2709-05D36293C85B}"/>
              </a:ext>
            </a:extLst>
          </p:cNvPr>
          <p:cNvGrpSpPr/>
          <p:nvPr/>
        </p:nvGrpSpPr>
        <p:grpSpPr>
          <a:xfrm>
            <a:off x="2314575" y="3126583"/>
            <a:ext cx="3007518" cy="414337"/>
            <a:chOff x="2137076" y="1651470"/>
            <a:chExt cx="5397462" cy="713400"/>
          </a:xfrm>
        </p:grpSpPr>
        <p:sp>
          <p:nvSpPr>
            <p:cNvPr id="44" name="Google Shape;681;p29">
              <a:extLst>
                <a:ext uri="{FF2B5EF4-FFF2-40B4-BE49-F238E27FC236}">
                  <a16:creationId xmlns:a16="http://schemas.microsoft.com/office/drawing/2014/main" id="{F9F6B1AA-53D7-DB41-CFC7-9D36494AB858}"/>
                </a:ext>
              </a:extLst>
            </p:cNvPr>
            <p:cNvSpPr/>
            <p:nvPr/>
          </p:nvSpPr>
          <p:spPr>
            <a:xfrm>
              <a:off x="2137076" y="16514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Rajdhani"/>
                  <a:ea typeface="Rajdhani"/>
                  <a:cs typeface="Rajdhani"/>
                  <a:sym typeface="Rajdhani"/>
                </a:rPr>
                <a:t>SQLITE</a:t>
              </a:r>
              <a:endParaRPr sz="1200" b="1" dirty="0">
                <a:solidFill>
                  <a:schemeClr val="lt2"/>
                </a:solidFill>
                <a:latin typeface="Rajdhani"/>
                <a:ea typeface="Rajdhani"/>
                <a:cs typeface="Rajdhani"/>
                <a:sym typeface="Rajdhani"/>
              </a:endParaRPr>
            </a:p>
          </p:txBody>
        </p:sp>
        <p:sp>
          <p:nvSpPr>
            <p:cNvPr id="45" name="Google Shape;682;p29">
              <a:extLst>
                <a:ext uri="{FF2B5EF4-FFF2-40B4-BE49-F238E27FC236}">
                  <a16:creationId xmlns:a16="http://schemas.microsoft.com/office/drawing/2014/main" id="{811B68D2-F49E-5BB9-8817-7E0B862AA909}"/>
                </a:ext>
              </a:extLst>
            </p:cNvPr>
            <p:cNvSpPr txBox="1"/>
            <p:nvPr/>
          </p:nvSpPr>
          <p:spPr>
            <a:xfrm>
              <a:off x="4662557" y="17659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sp>
          <p:nvSpPr>
            <p:cNvPr id="46" name="Google Shape;683;p29">
              <a:extLst>
                <a:ext uri="{FF2B5EF4-FFF2-40B4-BE49-F238E27FC236}">
                  <a16:creationId xmlns:a16="http://schemas.microsoft.com/office/drawing/2014/main" id="{128F25AC-B8DA-3188-84E6-329066581873}"/>
                </a:ext>
              </a:extLst>
            </p:cNvPr>
            <p:cNvSpPr/>
            <p:nvPr/>
          </p:nvSpPr>
          <p:spPr>
            <a:xfrm>
              <a:off x="6821138" y="16514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2"/>
                  </a:solidFill>
                  <a:latin typeface="Rajdhani"/>
                  <a:ea typeface="Rajdhani"/>
                  <a:cs typeface="Rajdhani"/>
                  <a:sym typeface="Rajdhani"/>
                </a:rPr>
                <a:t>04</a:t>
              </a:r>
            </a:p>
          </p:txBody>
        </p:sp>
      </p:grpSp>
      <p:grpSp>
        <p:nvGrpSpPr>
          <p:cNvPr id="47" name="Google Shape;680;p29">
            <a:extLst>
              <a:ext uri="{FF2B5EF4-FFF2-40B4-BE49-F238E27FC236}">
                <a16:creationId xmlns:a16="http://schemas.microsoft.com/office/drawing/2014/main" id="{827D01F6-5A58-DCC8-B2D6-4DD8FC42722E}"/>
              </a:ext>
            </a:extLst>
          </p:cNvPr>
          <p:cNvGrpSpPr/>
          <p:nvPr/>
        </p:nvGrpSpPr>
        <p:grpSpPr>
          <a:xfrm>
            <a:off x="2314575" y="3698043"/>
            <a:ext cx="3007518" cy="414337"/>
            <a:chOff x="2137076" y="1651470"/>
            <a:chExt cx="5397462" cy="713400"/>
          </a:xfrm>
        </p:grpSpPr>
        <p:sp>
          <p:nvSpPr>
            <p:cNvPr id="48" name="Google Shape;681;p29">
              <a:extLst>
                <a:ext uri="{FF2B5EF4-FFF2-40B4-BE49-F238E27FC236}">
                  <a16:creationId xmlns:a16="http://schemas.microsoft.com/office/drawing/2014/main" id="{CB59C9CC-8907-673F-AED6-DDFEFA34FA69}"/>
                </a:ext>
              </a:extLst>
            </p:cNvPr>
            <p:cNvSpPr/>
            <p:nvPr/>
          </p:nvSpPr>
          <p:spPr>
            <a:xfrm>
              <a:off x="2137076" y="16514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Rajdhani"/>
                  <a:ea typeface="Rajdhani"/>
                  <a:cs typeface="Rajdhani"/>
                  <a:sym typeface="Rajdhani"/>
                </a:rPr>
                <a:t>TENSRO FLOW</a:t>
              </a:r>
              <a:endParaRPr sz="1200" b="1" dirty="0">
                <a:solidFill>
                  <a:schemeClr val="lt2"/>
                </a:solidFill>
                <a:latin typeface="Rajdhani"/>
                <a:ea typeface="Rajdhani"/>
                <a:cs typeface="Rajdhani"/>
                <a:sym typeface="Rajdhani"/>
              </a:endParaRPr>
            </a:p>
          </p:txBody>
        </p:sp>
        <p:sp>
          <p:nvSpPr>
            <p:cNvPr id="49" name="Google Shape;682;p29">
              <a:extLst>
                <a:ext uri="{FF2B5EF4-FFF2-40B4-BE49-F238E27FC236}">
                  <a16:creationId xmlns:a16="http://schemas.microsoft.com/office/drawing/2014/main" id="{85B25B0F-FDAA-9946-AF1F-EE61D56A7459}"/>
                </a:ext>
              </a:extLst>
            </p:cNvPr>
            <p:cNvSpPr txBox="1"/>
            <p:nvPr/>
          </p:nvSpPr>
          <p:spPr>
            <a:xfrm>
              <a:off x="4662557" y="17659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sp>
          <p:nvSpPr>
            <p:cNvPr id="50" name="Google Shape;683;p29">
              <a:extLst>
                <a:ext uri="{FF2B5EF4-FFF2-40B4-BE49-F238E27FC236}">
                  <a16:creationId xmlns:a16="http://schemas.microsoft.com/office/drawing/2014/main" id="{04D6D3EE-FA47-3B35-D101-6691BE04B171}"/>
                </a:ext>
              </a:extLst>
            </p:cNvPr>
            <p:cNvSpPr/>
            <p:nvPr/>
          </p:nvSpPr>
          <p:spPr>
            <a:xfrm>
              <a:off x="6821138" y="16514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2"/>
                  </a:solidFill>
                  <a:latin typeface="Rajdhani"/>
                  <a:ea typeface="Rajdhani"/>
                  <a:cs typeface="Rajdhani"/>
                  <a:sym typeface="Rajdhani"/>
                </a:rPr>
                <a:t>05</a:t>
              </a:r>
            </a:p>
          </p:txBody>
        </p:sp>
      </p:grpSp>
      <p:grpSp>
        <p:nvGrpSpPr>
          <p:cNvPr id="51" name="Google Shape;680;p29">
            <a:extLst>
              <a:ext uri="{FF2B5EF4-FFF2-40B4-BE49-F238E27FC236}">
                <a16:creationId xmlns:a16="http://schemas.microsoft.com/office/drawing/2014/main" id="{3B1AD7B9-9DC3-6FD7-AD0F-31D0FE7622DF}"/>
              </a:ext>
            </a:extLst>
          </p:cNvPr>
          <p:cNvGrpSpPr/>
          <p:nvPr/>
        </p:nvGrpSpPr>
        <p:grpSpPr>
          <a:xfrm>
            <a:off x="2314575" y="4195277"/>
            <a:ext cx="3007518" cy="414337"/>
            <a:chOff x="2137076" y="1651470"/>
            <a:chExt cx="5397462" cy="713400"/>
          </a:xfrm>
        </p:grpSpPr>
        <p:sp>
          <p:nvSpPr>
            <p:cNvPr id="52" name="Google Shape;681;p29">
              <a:extLst>
                <a:ext uri="{FF2B5EF4-FFF2-40B4-BE49-F238E27FC236}">
                  <a16:creationId xmlns:a16="http://schemas.microsoft.com/office/drawing/2014/main" id="{41E7EA3B-91A9-00C9-6D62-3628D2A49ED4}"/>
                </a:ext>
              </a:extLst>
            </p:cNvPr>
            <p:cNvSpPr/>
            <p:nvPr/>
          </p:nvSpPr>
          <p:spPr>
            <a:xfrm>
              <a:off x="2137076" y="16514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Rajdhani"/>
                  <a:ea typeface="Rajdhani"/>
                  <a:cs typeface="Rajdhani"/>
                  <a:sym typeface="Rajdhani"/>
                </a:rPr>
                <a:t>SIAMESE NETWORK</a:t>
              </a:r>
              <a:endParaRPr sz="1200" b="1" dirty="0">
                <a:solidFill>
                  <a:schemeClr val="lt2"/>
                </a:solidFill>
                <a:latin typeface="Rajdhani"/>
                <a:ea typeface="Rajdhani"/>
                <a:cs typeface="Rajdhani"/>
                <a:sym typeface="Rajdhani"/>
              </a:endParaRPr>
            </a:p>
          </p:txBody>
        </p:sp>
        <p:sp>
          <p:nvSpPr>
            <p:cNvPr id="53" name="Google Shape;682;p29">
              <a:extLst>
                <a:ext uri="{FF2B5EF4-FFF2-40B4-BE49-F238E27FC236}">
                  <a16:creationId xmlns:a16="http://schemas.microsoft.com/office/drawing/2014/main" id="{19C75317-793D-2D2C-EB24-DD945191C168}"/>
                </a:ext>
              </a:extLst>
            </p:cNvPr>
            <p:cNvSpPr txBox="1"/>
            <p:nvPr/>
          </p:nvSpPr>
          <p:spPr>
            <a:xfrm>
              <a:off x="4662557" y="1765920"/>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sp>
          <p:nvSpPr>
            <p:cNvPr id="54" name="Google Shape;683;p29">
              <a:extLst>
                <a:ext uri="{FF2B5EF4-FFF2-40B4-BE49-F238E27FC236}">
                  <a16:creationId xmlns:a16="http://schemas.microsoft.com/office/drawing/2014/main" id="{C9F25295-E8AD-8282-CAA2-ACF2140D83EE}"/>
                </a:ext>
              </a:extLst>
            </p:cNvPr>
            <p:cNvSpPr/>
            <p:nvPr/>
          </p:nvSpPr>
          <p:spPr>
            <a:xfrm>
              <a:off x="6821138" y="16514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2"/>
                  </a:solidFill>
                  <a:latin typeface="Rajdhani"/>
                  <a:ea typeface="Rajdhani"/>
                  <a:cs typeface="Rajdhani"/>
                  <a:sym typeface="Rajdhani"/>
                </a:rPr>
                <a:t>06</a:t>
              </a:r>
            </a:p>
          </p:txBody>
        </p:sp>
      </p:grpSp>
      <p:grpSp>
        <p:nvGrpSpPr>
          <p:cNvPr id="55" name="Google Shape;680;p29">
            <a:extLst>
              <a:ext uri="{FF2B5EF4-FFF2-40B4-BE49-F238E27FC236}">
                <a16:creationId xmlns:a16="http://schemas.microsoft.com/office/drawing/2014/main" id="{C08132D6-6DAA-26E9-CE31-9327C5D3B0BE}"/>
              </a:ext>
            </a:extLst>
          </p:cNvPr>
          <p:cNvGrpSpPr/>
          <p:nvPr/>
        </p:nvGrpSpPr>
        <p:grpSpPr>
          <a:xfrm>
            <a:off x="5650501" y="2778918"/>
            <a:ext cx="3007519" cy="414337"/>
            <a:chOff x="2137075" y="1651470"/>
            <a:chExt cx="5397463" cy="713400"/>
          </a:xfrm>
        </p:grpSpPr>
        <p:sp>
          <p:nvSpPr>
            <p:cNvPr id="56" name="Google Shape;681;p29">
              <a:extLst>
                <a:ext uri="{FF2B5EF4-FFF2-40B4-BE49-F238E27FC236}">
                  <a16:creationId xmlns:a16="http://schemas.microsoft.com/office/drawing/2014/main" id="{A989434C-7043-3889-5A2C-B23A5D51CA01}"/>
                </a:ext>
              </a:extLst>
            </p:cNvPr>
            <p:cNvSpPr/>
            <p:nvPr/>
          </p:nvSpPr>
          <p:spPr>
            <a:xfrm>
              <a:off x="2137075" y="1651470"/>
              <a:ext cx="2385000" cy="713400"/>
            </a:xfrm>
            <a:prstGeom prst="hexagon">
              <a:avLst>
                <a:gd name="adj" fmla="val 34374"/>
                <a:gd name="vf" fmla="val 115470"/>
              </a:avLst>
            </a:prstGeom>
            <a:solidFill>
              <a:srgbClr val="F3F3F3">
                <a:alpha val="23720"/>
              </a:srgbClr>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lt2"/>
                  </a:solidFill>
                  <a:latin typeface="Rajdhani"/>
                  <a:ea typeface="Rajdhani"/>
                  <a:cs typeface="Rajdhani"/>
                  <a:sym typeface="Rajdhani"/>
                </a:rPr>
                <a:t>PYTHON</a:t>
              </a:r>
              <a:endParaRPr sz="1200" b="1" dirty="0">
                <a:solidFill>
                  <a:schemeClr val="lt2"/>
                </a:solidFill>
                <a:latin typeface="Rajdhani"/>
                <a:ea typeface="Rajdhani"/>
                <a:cs typeface="Rajdhani"/>
                <a:sym typeface="Rajdhani"/>
              </a:endParaRPr>
            </a:p>
          </p:txBody>
        </p:sp>
        <p:sp>
          <p:nvSpPr>
            <p:cNvPr id="57" name="Google Shape;682;p29">
              <a:extLst>
                <a:ext uri="{FF2B5EF4-FFF2-40B4-BE49-F238E27FC236}">
                  <a16:creationId xmlns:a16="http://schemas.microsoft.com/office/drawing/2014/main" id="{801B8461-E68D-550C-CD63-8C1147B3EE7E}"/>
                </a:ext>
              </a:extLst>
            </p:cNvPr>
            <p:cNvSpPr txBox="1"/>
            <p:nvPr/>
          </p:nvSpPr>
          <p:spPr>
            <a:xfrm>
              <a:off x="4662557" y="1765921"/>
              <a:ext cx="2018100" cy="484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solidFill>
                  <a:schemeClr val="lt2"/>
                </a:solidFill>
                <a:latin typeface="Fira Sans Condensed"/>
                <a:ea typeface="Fira Sans Condensed"/>
                <a:cs typeface="Fira Sans Condensed"/>
                <a:sym typeface="Fira Sans Condensed"/>
              </a:endParaRPr>
            </a:p>
          </p:txBody>
        </p:sp>
        <p:sp>
          <p:nvSpPr>
            <p:cNvPr id="58" name="Google Shape;683;p29">
              <a:extLst>
                <a:ext uri="{FF2B5EF4-FFF2-40B4-BE49-F238E27FC236}">
                  <a16:creationId xmlns:a16="http://schemas.microsoft.com/office/drawing/2014/main" id="{5E2D010B-4FF6-CFC9-5800-3BA3EAADD628}"/>
                </a:ext>
              </a:extLst>
            </p:cNvPr>
            <p:cNvSpPr/>
            <p:nvPr/>
          </p:nvSpPr>
          <p:spPr>
            <a:xfrm>
              <a:off x="6821138" y="1651470"/>
              <a:ext cx="713400" cy="713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900" b="1" dirty="0">
                  <a:solidFill>
                    <a:schemeClr val="lt2"/>
                  </a:solidFill>
                  <a:latin typeface="Rajdhani"/>
                  <a:ea typeface="Rajdhani"/>
                  <a:cs typeface="Rajdhani"/>
                  <a:sym typeface="Rajdhani"/>
                </a:rPr>
                <a:t>07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28"/>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IMPLEMENTATION</a:t>
            </a:r>
            <a:endParaRPr dirty="0"/>
          </a:p>
        </p:txBody>
      </p:sp>
      <p:grpSp>
        <p:nvGrpSpPr>
          <p:cNvPr id="622" name="Google Shape;622;p28"/>
          <p:cNvGrpSpPr/>
          <p:nvPr/>
        </p:nvGrpSpPr>
        <p:grpSpPr>
          <a:xfrm>
            <a:off x="713225" y="2111682"/>
            <a:ext cx="2255700" cy="2082075"/>
            <a:chOff x="713225" y="2111682"/>
            <a:chExt cx="2255700" cy="2082075"/>
          </a:xfrm>
        </p:grpSpPr>
        <p:sp>
          <p:nvSpPr>
            <p:cNvPr id="623" name="Google Shape;623;p28"/>
            <p:cNvSpPr txBox="1"/>
            <p:nvPr/>
          </p:nvSpPr>
          <p:spPr>
            <a:xfrm>
              <a:off x="71322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dirty="0">
                  <a:solidFill>
                    <a:schemeClr val="lt2"/>
                  </a:solidFill>
                  <a:latin typeface="Rajdhani"/>
                  <a:ea typeface="Rajdhani"/>
                  <a:cs typeface="Rajdhani"/>
                  <a:sym typeface="Rajdhani"/>
                </a:rPr>
                <a:t>Front-End</a:t>
              </a:r>
              <a:endParaRPr sz="2400" b="1" dirty="0">
                <a:solidFill>
                  <a:schemeClr val="lt2"/>
                </a:solidFill>
                <a:latin typeface="Rajdhani"/>
                <a:ea typeface="Rajdhani"/>
                <a:cs typeface="Rajdhani"/>
                <a:sym typeface="Rajdhani"/>
              </a:endParaRPr>
            </a:p>
          </p:txBody>
        </p:sp>
        <p:sp>
          <p:nvSpPr>
            <p:cNvPr id="624" name="Google Shape;624;p28"/>
            <p:cNvSpPr txBox="1"/>
            <p:nvPr/>
          </p:nvSpPr>
          <p:spPr>
            <a:xfrm>
              <a:off x="713225" y="3617757"/>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err="1">
                  <a:solidFill>
                    <a:schemeClr val="lt2"/>
                  </a:solidFill>
                  <a:latin typeface="Fira Sans Condensed"/>
                  <a:ea typeface="Fira Sans Condensed"/>
                  <a:cs typeface="Fira Sans Condensed"/>
                  <a:sym typeface="Fira Sans Condensed"/>
                </a:rPr>
                <a:t>HTML,CSS,JavaScript</a:t>
              </a:r>
              <a:endParaRPr lang="en-US" sz="1800" dirty="0">
                <a:solidFill>
                  <a:schemeClr val="lt2"/>
                </a:solidFill>
                <a:latin typeface="Fira Sans Condensed"/>
                <a:ea typeface="Fira Sans Condensed"/>
                <a:cs typeface="Fira Sans Condensed"/>
                <a:sym typeface="Fira Sans Condensed"/>
              </a:endParaRPr>
            </a:p>
          </p:txBody>
        </p:sp>
      </p:grpSp>
      <p:grpSp>
        <p:nvGrpSpPr>
          <p:cNvPr id="625" name="Google Shape;625;p28"/>
          <p:cNvGrpSpPr/>
          <p:nvPr/>
        </p:nvGrpSpPr>
        <p:grpSpPr>
          <a:xfrm>
            <a:off x="6177775" y="2111682"/>
            <a:ext cx="2255700" cy="2082075"/>
            <a:chOff x="6177775" y="2111682"/>
            <a:chExt cx="2255700" cy="2082075"/>
          </a:xfrm>
        </p:grpSpPr>
        <p:sp>
          <p:nvSpPr>
            <p:cNvPr id="626" name="Google Shape;626;p28"/>
            <p:cNvSpPr txBox="1"/>
            <p:nvPr/>
          </p:nvSpPr>
          <p:spPr>
            <a:xfrm>
              <a:off x="6177775" y="2111682"/>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dirty="0">
                  <a:solidFill>
                    <a:schemeClr val="lt2"/>
                  </a:solidFill>
                  <a:latin typeface="Rajdhani"/>
                  <a:ea typeface="Rajdhani"/>
                  <a:cs typeface="Rajdhani"/>
                  <a:sym typeface="Rajdhani"/>
                </a:rPr>
                <a:t>Dataset</a:t>
              </a:r>
              <a:endParaRPr sz="2400" b="1" dirty="0">
                <a:solidFill>
                  <a:schemeClr val="lt2"/>
                </a:solidFill>
                <a:latin typeface="Rajdhani"/>
                <a:ea typeface="Rajdhani"/>
                <a:cs typeface="Rajdhani"/>
                <a:sym typeface="Rajdhani"/>
              </a:endParaRPr>
            </a:p>
          </p:txBody>
        </p:sp>
        <p:sp>
          <p:nvSpPr>
            <p:cNvPr id="627" name="Google Shape;627;p28"/>
            <p:cNvSpPr txBox="1"/>
            <p:nvPr/>
          </p:nvSpPr>
          <p:spPr>
            <a:xfrm>
              <a:off x="6177775" y="3617757"/>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latin typeface="Fira Sans Condensed"/>
                  <a:ea typeface="Fira Sans Condensed"/>
                  <a:cs typeface="Fira Sans Condensed"/>
                  <a:sym typeface="Fira Sans Condensed"/>
                </a:rPr>
                <a:t>Kaggle</a:t>
              </a:r>
              <a:endParaRPr sz="1800" dirty="0">
                <a:solidFill>
                  <a:schemeClr val="lt2"/>
                </a:solidFill>
                <a:latin typeface="Fira Sans Condensed"/>
                <a:ea typeface="Fira Sans Condensed"/>
                <a:cs typeface="Fira Sans Condensed"/>
                <a:sym typeface="Fira Sans Condensed"/>
              </a:endParaRPr>
            </a:p>
          </p:txBody>
        </p:sp>
      </p:grpSp>
      <p:grpSp>
        <p:nvGrpSpPr>
          <p:cNvPr id="628" name="Google Shape;628;p28"/>
          <p:cNvGrpSpPr/>
          <p:nvPr/>
        </p:nvGrpSpPr>
        <p:grpSpPr>
          <a:xfrm>
            <a:off x="3445500" y="2111682"/>
            <a:ext cx="2255700" cy="2022675"/>
            <a:chOff x="3445500" y="2111682"/>
            <a:chExt cx="2255700" cy="2022675"/>
          </a:xfrm>
        </p:grpSpPr>
        <p:sp>
          <p:nvSpPr>
            <p:cNvPr id="629" name="Google Shape;629;p28"/>
            <p:cNvSpPr txBox="1"/>
            <p:nvPr/>
          </p:nvSpPr>
          <p:spPr>
            <a:xfrm>
              <a:off x="3445500" y="3677157"/>
              <a:ext cx="22557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b="1" dirty="0" err="1">
                  <a:solidFill>
                    <a:schemeClr val="lt2"/>
                  </a:solidFill>
                  <a:latin typeface="Rajdhani"/>
                  <a:ea typeface="Rajdhani"/>
                  <a:cs typeface="Rajdhani"/>
                  <a:sym typeface="Rajdhani"/>
                </a:rPr>
                <a:t>Django,SQLite</a:t>
              </a:r>
              <a:endParaRPr lang="en-US" sz="2400" b="1" dirty="0">
                <a:solidFill>
                  <a:schemeClr val="lt2"/>
                </a:solidFill>
                <a:latin typeface="Rajdhani"/>
                <a:ea typeface="Rajdhani"/>
                <a:cs typeface="Rajdhani"/>
                <a:sym typeface="Rajdhani"/>
              </a:endParaRPr>
            </a:p>
          </p:txBody>
        </p:sp>
        <p:sp>
          <p:nvSpPr>
            <p:cNvPr id="630" name="Google Shape;630;p28"/>
            <p:cNvSpPr txBox="1"/>
            <p:nvPr/>
          </p:nvSpPr>
          <p:spPr>
            <a:xfrm>
              <a:off x="3445500" y="2111682"/>
              <a:ext cx="2255700" cy="57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lt2"/>
                  </a:solidFill>
                  <a:latin typeface="Fira Sans Condensed"/>
                  <a:ea typeface="Fira Sans Condensed"/>
                  <a:cs typeface="Fira Sans Condensed"/>
                  <a:sym typeface="Fira Sans Condensed"/>
                </a:rPr>
                <a:t>Back-End</a:t>
              </a:r>
              <a:endParaRPr sz="1800" dirty="0">
                <a:solidFill>
                  <a:schemeClr val="lt2"/>
                </a:solidFill>
                <a:latin typeface="Fira Sans Condensed"/>
                <a:ea typeface="Fira Sans Condensed"/>
                <a:cs typeface="Fira Sans Condensed"/>
                <a:sym typeface="Fira Sans Condensed"/>
              </a:endParaRPr>
            </a:p>
          </p:txBody>
        </p:sp>
      </p:grpSp>
      <p:sp>
        <p:nvSpPr>
          <p:cNvPr id="631" name="Google Shape;631;p28"/>
          <p:cNvSpPr txBox="1"/>
          <p:nvPr/>
        </p:nvSpPr>
        <p:spPr>
          <a:xfrm>
            <a:off x="3402450" y="1178275"/>
            <a:ext cx="2339100" cy="4572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b="1">
                <a:solidFill>
                  <a:schemeClr val="lt2"/>
                </a:solidFill>
                <a:latin typeface="Rajdhani"/>
                <a:ea typeface="Rajdhani"/>
                <a:cs typeface="Rajdhani"/>
                <a:sym typeface="Rajdhani"/>
              </a:rPr>
              <a:t>STEPS</a:t>
            </a:r>
            <a:endParaRPr sz="2400" b="1">
              <a:solidFill>
                <a:schemeClr val="lt2"/>
              </a:solidFill>
              <a:latin typeface="Rajdhani"/>
              <a:ea typeface="Rajdhani"/>
              <a:cs typeface="Rajdhani"/>
              <a:sym typeface="Rajdhani"/>
            </a:endParaRPr>
          </a:p>
        </p:txBody>
      </p:sp>
      <p:cxnSp>
        <p:nvCxnSpPr>
          <p:cNvPr id="632" name="Google Shape;632;p28"/>
          <p:cNvCxnSpPr>
            <a:stCxn id="623" idx="3"/>
            <a:endCxn id="629" idx="1"/>
          </p:cNvCxnSpPr>
          <p:nvPr/>
        </p:nvCxnSpPr>
        <p:spPr>
          <a:xfrm>
            <a:off x="2968925" y="2340282"/>
            <a:ext cx="476700" cy="1565400"/>
          </a:xfrm>
          <a:prstGeom prst="bentConnector3">
            <a:avLst>
              <a:gd name="adj1" fmla="val 49987"/>
            </a:avLst>
          </a:prstGeom>
          <a:noFill/>
          <a:ln w="19050" cap="flat" cmpd="sng">
            <a:solidFill>
              <a:schemeClr val="lt2"/>
            </a:solidFill>
            <a:prstDash val="solid"/>
            <a:round/>
            <a:headEnd type="oval" w="med" len="med"/>
            <a:tailEnd type="none" w="med" len="med"/>
          </a:ln>
        </p:spPr>
      </p:cxnSp>
      <p:cxnSp>
        <p:nvCxnSpPr>
          <p:cNvPr id="633" name="Google Shape;633;p28"/>
          <p:cNvCxnSpPr>
            <a:stCxn id="629" idx="3"/>
            <a:endCxn id="626" idx="1"/>
          </p:cNvCxnSpPr>
          <p:nvPr/>
        </p:nvCxnSpPr>
        <p:spPr>
          <a:xfrm rot="10800000" flipH="1">
            <a:off x="5701200" y="2340357"/>
            <a:ext cx="476700" cy="1565400"/>
          </a:xfrm>
          <a:prstGeom prst="bentConnector3">
            <a:avLst>
              <a:gd name="adj1" fmla="val 49987"/>
            </a:avLst>
          </a:prstGeom>
          <a:noFill/>
          <a:ln w="19050" cap="flat" cmpd="sng">
            <a:solidFill>
              <a:schemeClr val="lt2"/>
            </a:solidFill>
            <a:prstDash val="solid"/>
            <a:round/>
            <a:headEnd type="none"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30"/>
          <p:cNvSpPr txBox="1">
            <a:spLocks noGrp="1"/>
          </p:cNvSpPr>
          <p:nvPr>
            <p:ph type="title"/>
          </p:nvPr>
        </p:nvSpPr>
        <p:spPr>
          <a:xfrm>
            <a:off x="720000" y="17516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USE CASE DIAGRAM</a:t>
            </a:r>
            <a:endParaRPr dirty="0"/>
          </a:p>
        </p:txBody>
      </p:sp>
      <p:pic>
        <p:nvPicPr>
          <p:cNvPr id="5" name="Picture 4">
            <a:extLst>
              <a:ext uri="{FF2B5EF4-FFF2-40B4-BE49-F238E27FC236}">
                <a16:creationId xmlns:a16="http://schemas.microsoft.com/office/drawing/2014/main" id="{39D96B10-0895-D197-4961-1DA41B41CC74}"/>
              </a:ext>
            </a:extLst>
          </p:cNvPr>
          <p:cNvPicPr>
            <a:picLocks noChangeAspect="1"/>
          </p:cNvPicPr>
          <p:nvPr/>
        </p:nvPicPr>
        <p:blipFill>
          <a:blip r:embed="rId3"/>
          <a:stretch>
            <a:fillRect/>
          </a:stretch>
        </p:blipFill>
        <p:spPr>
          <a:xfrm>
            <a:off x="1828800" y="747869"/>
            <a:ext cx="5436393" cy="4272448"/>
          </a:xfrm>
          <a:prstGeom prst="rect">
            <a:avLst/>
          </a:prstGeom>
        </p:spPr>
      </p:pic>
    </p:spTree>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678</Words>
  <Application>Microsoft Office PowerPoint</Application>
  <PresentationFormat>On-screen Show (16:9)</PresentationFormat>
  <Paragraphs>73</Paragraphs>
  <Slides>22</Slides>
  <Notes>22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Fira Sans Condensed</vt:lpstr>
      <vt:lpstr>Arial</vt:lpstr>
      <vt:lpstr>Rajdhani</vt:lpstr>
      <vt:lpstr>Anaheim</vt:lpstr>
      <vt:lpstr>Proxima Nova Semibold</vt:lpstr>
      <vt:lpstr>Fira Sans Condensed Light</vt:lpstr>
      <vt:lpstr>Proxima Nova</vt:lpstr>
      <vt:lpstr>Roboto Condensed Light</vt:lpstr>
      <vt:lpstr>Freestyle Script</vt:lpstr>
      <vt:lpstr>AI Tech Agency Infographics by Slidesgo</vt:lpstr>
      <vt:lpstr>Slidesgo Final Pages</vt:lpstr>
      <vt:lpstr>LOST AND FOUND HUMAN DETECTION</vt:lpstr>
      <vt:lpstr>Presented By</vt:lpstr>
      <vt:lpstr>Abstract</vt:lpstr>
      <vt:lpstr>Introduction</vt:lpstr>
      <vt:lpstr>Background Research</vt:lpstr>
      <vt:lpstr>GANTT               CHART</vt:lpstr>
      <vt:lpstr>TOOLS USED</vt:lpstr>
      <vt:lpstr>IMPLEMENTATION</vt:lpstr>
      <vt:lpstr>USE CASE DIAGRAM</vt:lpstr>
      <vt:lpstr>PROJECT DESCRIPTION</vt:lpstr>
      <vt:lpstr>HOME PAGE</vt:lpstr>
      <vt:lpstr>REGISTRATION &amp; LOGIN FORM</vt:lpstr>
      <vt:lpstr>AFTER LOGIN &amp; POST ABOUT A PERSON FORM</vt:lpstr>
      <vt:lpstr>FIND A PERSON PAGE</vt:lpstr>
      <vt:lpstr>RESULT</vt:lpstr>
      <vt:lpstr>INFORMATION ABOUT THE MATCHED PERSON</vt:lpstr>
      <vt:lpstr>USER EDIT PAGE</vt:lpstr>
      <vt:lpstr>USER DATABASE                      LOST PERSON DATABASE  </vt:lpstr>
      <vt:lpstr>FIND A PERSON DATABASE            USER EDIT DATABASE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LOST AND FOUND HUMAN DETECTION</dc:title>
  <dc:creator>ASUS</dc:creator>
  <cp:lastModifiedBy>khaled hasan alif</cp:lastModifiedBy>
  <cp:revision>1</cp:revision>
  <dcterms:modified xsi:type="dcterms:W3CDTF">2023-06-11T08:42:02Z</dcterms:modified>
</cp:coreProperties>
</file>